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333" r:id="rId5"/>
    <p:sldId id="340" r:id="rId6"/>
    <p:sldId id="334" r:id="rId7"/>
    <p:sldId id="338" r:id="rId8"/>
    <p:sldId id="335" r:id="rId9"/>
    <p:sldId id="287" r:id="rId10"/>
    <p:sldId id="337" r:id="rId11"/>
    <p:sldId id="261" r:id="rId12"/>
    <p:sldId id="262" r:id="rId13"/>
    <p:sldId id="292" r:id="rId14"/>
    <p:sldId id="342" r:id="rId15"/>
    <p:sldId id="343" r:id="rId16"/>
    <p:sldId id="344" r:id="rId17"/>
    <p:sldId id="282" r:id="rId1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Serodio" initials="PS" lastIdx="0" clrIdx="0">
    <p:extLst>
      <p:ext uri="{19B8F6BF-5375-455C-9EA6-DF929625EA0E}">
        <p15:presenceInfo xmlns:p15="http://schemas.microsoft.com/office/powerpoint/2012/main" xmlns="" userId="fa6a74ca4d9f8a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com Tema 1 - Destaqu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com Tema 1 - Destaqu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Estilo com Tema 2 - Destaqu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Estilo Claro 1 - Destaqu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Destaqu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édio 1 - Destaqu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Estilo Médio 4 - Destaqu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Estilo Claro 3 - Destaqu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Destaqu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com Tema 2 - Destaqu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7" autoAdjust="0"/>
    <p:restoredTop sz="93122" autoAdjust="0"/>
  </p:normalViewPr>
  <p:slideViewPr>
    <p:cSldViewPr snapToGrid="0">
      <p:cViewPr>
        <p:scale>
          <a:sx n="80" d="100"/>
          <a:sy n="80" d="100"/>
        </p:scale>
        <p:origin x="-2250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olha_de_C_lculo_do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title>
      <c:tx>
        <c:rich>
          <a:bodyPr/>
          <a:lstStyle/>
          <a:p>
            <a:pPr>
              <a:defRPr/>
            </a:pPr>
            <a:r>
              <a:rPr lang="pt-PT" dirty="0" smtClean="0"/>
              <a:t> </a:t>
            </a:r>
            <a:r>
              <a:rPr lang="pt-PT" sz="2000" b="0" i="0" u="none" strike="noStrike" cap="small" baseline="0" dirty="0" smtClean="0">
                <a:effectLst/>
              </a:rPr>
              <a:t>CMS para a Polónia em relação à UE15 entre 2001 e 2013</a:t>
            </a:r>
            <a:endParaRPr lang="pt-PT" sz="2000" b="0" baseline="0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Graphs!$B$2</c:f>
              <c:strCache>
                <c:ptCount val="1"/>
                <c:pt idx="0">
                  <c:v>Scale Effect</c:v>
                </c:pt>
              </c:strCache>
            </c:strRef>
          </c:tx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Graphs!$B$3:$B$32</c:f>
              <c:numCache>
                <c:formatCode>General</c:formatCode>
                <c:ptCount val="30"/>
                <c:pt idx="0">
                  <c:v>224535.23900388938</c:v>
                </c:pt>
                <c:pt idx="1">
                  <c:v>79903.740455173844</c:v>
                </c:pt>
                <c:pt idx="2">
                  <c:v>413006.90637245885</c:v>
                </c:pt>
                <c:pt idx="3">
                  <c:v>42583.113186349234</c:v>
                </c:pt>
                <c:pt idx="4">
                  <c:v>365274.7588889373</c:v>
                </c:pt>
                <c:pt idx="5">
                  <c:v>60847.361017370975</c:v>
                </c:pt>
                <c:pt idx="6">
                  <c:v>39854.312351199165</c:v>
                </c:pt>
                <c:pt idx="7">
                  <c:v>3487807.0620446727</c:v>
                </c:pt>
                <c:pt idx="8">
                  <c:v>330185.17673613486</c:v>
                </c:pt>
                <c:pt idx="9">
                  <c:v>308803.53846081469</c:v>
                </c:pt>
                <c:pt idx="10">
                  <c:v>91016.532660937533</c:v>
                </c:pt>
                <c:pt idx="11">
                  <c:v>28839.073743291301</c:v>
                </c:pt>
                <c:pt idx="12">
                  <c:v>22851.627720621502</c:v>
                </c:pt>
                <c:pt idx="13">
                  <c:v>764751.26115443243</c:v>
                </c:pt>
                <c:pt idx="14">
                  <c:v>107963.32081497699</c:v>
                </c:pt>
                <c:pt idx="15">
                  <c:v>111370.77955922853</c:v>
                </c:pt>
                <c:pt idx="16">
                  <c:v>-16539.877840197933</c:v>
                </c:pt>
                <c:pt idx="17">
                  <c:v>-81099.185443964787</c:v>
                </c:pt>
                <c:pt idx="18">
                  <c:v>-10004.1787348405</c:v>
                </c:pt>
                <c:pt idx="19">
                  <c:v>913520.82862725365</c:v>
                </c:pt>
                <c:pt idx="20">
                  <c:v>94762.592474987265</c:v>
                </c:pt>
                <c:pt idx="21">
                  <c:v>114519.33024125239</c:v>
                </c:pt>
                <c:pt idx="22">
                  <c:v>243048.8019890651</c:v>
                </c:pt>
                <c:pt idx="23">
                  <c:v>1819394.2745806971</c:v>
                </c:pt>
                <c:pt idx="24">
                  <c:v>266688.1251703095</c:v>
                </c:pt>
                <c:pt idx="25">
                  <c:v>73938.465201026411</c:v>
                </c:pt>
                <c:pt idx="26">
                  <c:v>1133580.9270478247</c:v>
                </c:pt>
                <c:pt idx="27">
                  <c:v>1332743.1066609838</c:v>
                </c:pt>
                <c:pt idx="28">
                  <c:v>69632.595718696481</c:v>
                </c:pt>
                <c:pt idx="29">
                  <c:v>594358.79266387038</c:v>
                </c:pt>
              </c:numCache>
            </c:numRef>
          </c:val>
        </c:ser>
        <c:ser>
          <c:idx val="1"/>
          <c:order val="1"/>
          <c:tx>
            <c:strRef>
              <c:f>Graphs!$C$2</c:f>
              <c:strCache>
                <c:ptCount val="1"/>
                <c:pt idx="0">
                  <c:v>Product Effect</c:v>
                </c:pt>
              </c:strCache>
            </c:strRef>
          </c:tx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Graphs!$C$3:$C$32</c:f>
              <c:numCache>
                <c:formatCode>General</c:formatCode>
                <c:ptCount val="30"/>
                <c:pt idx="0">
                  <c:v>-48421.771717117503</c:v>
                </c:pt>
                <c:pt idx="1">
                  <c:v>-12011.398783411991</c:v>
                </c:pt>
                <c:pt idx="2">
                  <c:v>13188.957745881053</c:v>
                </c:pt>
                <c:pt idx="3">
                  <c:v>-8804.0125980560588</c:v>
                </c:pt>
                <c:pt idx="4">
                  <c:v>42726.093242271789</c:v>
                </c:pt>
                <c:pt idx="5">
                  <c:v>-24136.848239687897</c:v>
                </c:pt>
                <c:pt idx="6">
                  <c:v>-14695.971484975442</c:v>
                </c:pt>
                <c:pt idx="7">
                  <c:v>-1338807.8477356681</c:v>
                </c:pt>
                <c:pt idx="8">
                  <c:v>63001.179835717834</c:v>
                </c:pt>
                <c:pt idx="9">
                  <c:v>-101455.77949049429</c:v>
                </c:pt>
                <c:pt idx="10">
                  <c:v>1288.4293326045154</c:v>
                </c:pt>
                <c:pt idx="11">
                  <c:v>16720.912354448883</c:v>
                </c:pt>
                <c:pt idx="12">
                  <c:v>3661.6967170358848</c:v>
                </c:pt>
                <c:pt idx="13">
                  <c:v>15971.160099297873</c:v>
                </c:pt>
                <c:pt idx="14">
                  <c:v>-70252.411018764673</c:v>
                </c:pt>
                <c:pt idx="15">
                  <c:v>116159.95446764455</c:v>
                </c:pt>
                <c:pt idx="16">
                  <c:v>-27109.667887334068</c:v>
                </c:pt>
                <c:pt idx="17">
                  <c:v>6095.7615354711334</c:v>
                </c:pt>
                <c:pt idx="18">
                  <c:v>19747.826791470405</c:v>
                </c:pt>
                <c:pt idx="19">
                  <c:v>-53851.484422316091</c:v>
                </c:pt>
                <c:pt idx="20">
                  <c:v>7477.604107405934</c:v>
                </c:pt>
                <c:pt idx="21">
                  <c:v>11622.531611210086</c:v>
                </c:pt>
                <c:pt idx="22">
                  <c:v>281035.80759306462</c:v>
                </c:pt>
                <c:pt idx="23">
                  <c:v>134459.89263961866</c:v>
                </c:pt>
                <c:pt idx="24">
                  <c:v>-26677.539958768572</c:v>
                </c:pt>
                <c:pt idx="25">
                  <c:v>-10020.652034433489</c:v>
                </c:pt>
                <c:pt idx="26">
                  <c:v>1987478.0421855559</c:v>
                </c:pt>
                <c:pt idx="27">
                  <c:v>431902.46879899205</c:v>
                </c:pt>
                <c:pt idx="28">
                  <c:v>37116.039886726547</c:v>
                </c:pt>
                <c:pt idx="29">
                  <c:v>375503.04759040871</c:v>
                </c:pt>
              </c:numCache>
            </c:numRef>
          </c:val>
        </c:ser>
        <c:ser>
          <c:idx val="2"/>
          <c:order val="2"/>
          <c:tx>
            <c:strRef>
              <c:f>Graphs!$D$2</c:f>
              <c:strCache>
                <c:ptCount val="1"/>
                <c:pt idx="0">
                  <c:v>Market Effect</c:v>
                </c:pt>
              </c:strCache>
            </c:strRef>
          </c:tx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Graphs!$D$3:$D$32</c:f>
              <c:numCache>
                <c:formatCode>General</c:formatCode>
                <c:ptCount val="30"/>
                <c:pt idx="0">
                  <c:v>-29458.348946517392</c:v>
                </c:pt>
                <c:pt idx="1">
                  <c:v>-4435.7095568470095</c:v>
                </c:pt>
                <c:pt idx="2">
                  <c:v>21717.652315476436</c:v>
                </c:pt>
                <c:pt idx="3">
                  <c:v>-13391.888808045293</c:v>
                </c:pt>
                <c:pt idx="4">
                  <c:v>172689.01972133311</c:v>
                </c:pt>
                <c:pt idx="5">
                  <c:v>-17002.386237590294</c:v>
                </c:pt>
                <c:pt idx="6">
                  <c:v>-9118.6853240341934</c:v>
                </c:pt>
                <c:pt idx="7">
                  <c:v>157398.40027141481</c:v>
                </c:pt>
                <c:pt idx="8">
                  <c:v>47158.385070685414</c:v>
                </c:pt>
                <c:pt idx="9">
                  <c:v>5664.9764069801004</c:v>
                </c:pt>
                <c:pt idx="10">
                  <c:v>21540.453586213145</c:v>
                </c:pt>
                <c:pt idx="11">
                  <c:v>5656.3613637945982</c:v>
                </c:pt>
                <c:pt idx="12">
                  <c:v>479095.13050082762</c:v>
                </c:pt>
                <c:pt idx="13">
                  <c:v>112576.7771960964</c:v>
                </c:pt>
                <c:pt idx="14">
                  <c:v>-10819.56593645491</c:v>
                </c:pt>
                <c:pt idx="15">
                  <c:v>111271.45417895584</c:v>
                </c:pt>
                <c:pt idx="16">
                  <c:v>24606.253768511666</c:v>
                </c:pt>
                <c:pt idx="17">
                  <c:v>-8795.162944503154</c:v>
                </c:pt>
                <c:pt idx="18">
                  <c:v>-6039.3084062506514</c:v>
                </c:pt>
                <c:pt idx="19">
                  <c:v>-93776.43513338163</c:v>
                </c:pt>
                <c:pt idx="20">
                  <c:v>151727.97535364196</c:v>
                </c:pt>
                <c:pt idx="21">
                  <c:v>18393.889539458662</c:v>
                </c:pt>
                <c:pt idx="22">
                  <c:v>155918.73883145174</c:v>
                </c:pt>
                <c:pt idx="23">
                  <c:v>162740.52570339595</c:v>
                </c:pt>
                <c:pt idx="24">
                  <c:v>55207.22758656388</c:v>
                </c:pt>
                <c:pt idx="25">
                  <c:v>3726.7385314640915</c:v>
                </c:pt>
                <c:pt idx="26">
                  <c:v>824076.28279352724</c:v>
                </c:pt>
                <c:pt idx="27">
                  <c:v>3137262.5165092587</c:v>
                </c:pt>
                <c:pt idx="28">
                  <c:v>33537.874214315845</c:v>
                </c:pt>
                <c:pt idx="29">
                  <c:v>62239.638140854186</c:v>
                </c:pt>
              </c:numCache>
            </c:numRef>
          </c:val>
        </c:ser>
        <c:ser>
          <c:idx val="3"/>
          <c:order val="3"/>
          <c:tx>
            <c:strRef>
              <c:f>Graphs!$E$2</c:f>
              <c:strCache>
                <c:ptCount val="1"/>
                <c:pt idx="0">
                  <c:v>Competitiveness Effect</c:v>
                </c:pt>
              </c:strCache>
            </c:strRef>
          </c:tx>
          <c:cat>
            <c:strRef>
              <c:f>Graphs!$A$3:$A$32</c:f>
              <c:strCache>
                <c:ptCount val="30"/>
                <c:pt idx="0">
                  <c:v>Live Animals</c:v>
                </c:pt>
                <c:pt idx="1">
                  <c:v>Animal Products</c:v>
                </c:pt>
                <c:pt idx="2">
                  <c:v>Vegetals, Cereals &amp; Fruits</c:v>
                </c:pt>
                <c:pt idx="3">
                  <c:v>Fats &amp; Saturated</c:v>
                </c:pt>
                <c:pt idx="4">
                  <c:v>Prepared &amp; Preserved Products</c:v>
                </c:pt>
                <c:pt idx="5">
                  <c:v>Bottled or Canned Products</c:v>
                </c:pt>
                <c:pt idx="6">
                  <c:v>Ores &amp; Metals</c:v>
                </c:pt>
                <c:pt idx="7">
                  <c:v>Mineral Fuels</c:v>
                </c:pt>
                <c:pt idx="8">
                  <c:v>Chemical compounds</c:v>
                </c:pt>
                <c:pt idx="9">
                  <c:v>Medical &amp; pharmaceutical</c:v>
                </c:pt>
                <c:pt idx="10">
                  <c:v>Beauty &amp; Make-Up</c:v>
                </c:pt>
                <c:pt idx="11">
                  <c:v>Waxes &amp; Albumin</c:v>
                </c:pt>
                <c:pt idx="12">
                  <c:v>Chemical industry products</c:v>
                </c:pt>
                <c:pt idx="13">
                  <c:v>Rubber &amp; Plastic</c:v>
                </c:pt>
                <c:pt idx="14">
                  <c:v>Leather &amp; Fur</c:v>
                </c:pt>
                <c:pt idx="15">
                  <c:v>Wood</c:v>
                </c:pt>
                <c:pt idx="16">
                  <c:v>Cork &amp; Paper</c:v>
                </c:pt>
                <c:pt idx="17">
                  <c:v>Fabrics &amp; Fibers</c:v>
                </c:pt>
                <c:pt idx="18">
                  <c:v>Textile</c:v>
                </c:pt>
                <c:pt idx="19">
                  <c:v>Clothing</c:v>
                </c:pt>
                <c:pt idx="20">
                  <c:v>Footwear</c:v>
                </c:pt>
                <c:pt idx="21">
                  <c:v>Stone</c:v>
                </c:pt>
                <c:pt idx="22">
                  <c:v>Precious Metals &amp; Stones</c:v>
                </c:pt>
                <c:pt idx="23">
                  <c:v>Iron, steel &amp; copper</c:v>
                </c:pt>
                <c:pt idx="24">
                  <c:v>Nickel, aluminum, zinc &amp; tin</c:v>
                </c:pt>
                <c:pt idx="25">
                  <c:v>Tools</c:v>
                </c:pt>
                <c:pt idx="26">
                  <c:v>Machinery</c:v>
                </c:pt>
                <c:pt idx="27">
                  <c:v>Automobile</c:v>
                </c:pt>
                <c:pt idx="28">
                  <c:v>Laboratory equipment</c:v>
                </c:pt>
                <c:pt idx="29">
                  <c:v>Other products</c:v>
                </c:pt>
              </c:strCache>
            </c:strRef>
          </c:cat>
          <c:val>
            <c:numRef>
              <c:f>Graphs!$E$3:$E$32</c:f>
              <c:numCache>
                <c:formatCode>General</c:formatCode>
                <c:ptCount val="30"/>
                <c:pt idx="0">
                  <c:v>2121960.0916597457</c:v>
                </c:pt>
                <c:pt idx="1">
                  <c:v>845325.1178850854</c:v>
                </c:pt>
                <c:pt idx="2">
                  <c:v>1274638.5135661843</c:v>
                </c:pt>
                <c:pt idx="3">
                  <c:v>511649.77821975225</c:v>
                </c:pt>
                <c:pt idx="4">
                  <c:v>1736566.5781474588</c:v>
                </c:pt>
                <c:pt idx="5">
                  <c:v>1831739.6834599073</c:v>
                </c:pt>
                <c:pt idx="6">
                  <c:v>-13645.225542189524</c:v>
                </c:pt>
                <c:pt idx="7">
                  <c:v>-17298.22458042132</c:v>
                </c:pt>
                <c:pt idx="8">
                  <c:v>140572.37835746215</c:v>
                </c:pt>
                <c:pt idx="9">
                  <c:v>1074401.4546226996</c:v>
                </c:pt>
                <c:pt idx="10">
                  <c:v>1359362.4244202443</c:v>
                </c:pt>
                <c:pt idx="11">
                  <c:v>263249.72253846528</c:v>
                </c:pt>
                <c:pt idx="12">
                  <c:v>75873.435061515265</c:v>
                </c:pt>
                <c:pt idx="13">
                  <c:v>4608731.5815501697</c:v>
                </c:pt>
                <c:pt idx="14">
                  <c:v>-43070.213859757408</c:v>
                </c:pt>
                <c:pt idx="15">
                  <c:v>730022.24179417151</c:v>
                </c:pt>
                <c:pt idx="16">
                  <c:v>1591944.7919590201</c:v>
                </c:pt>
                <c:pt idx="17">
                  <c:v>130571.00685299667</c:v>
                </c:pt>
                <c:pt idx="18">
                  <c:v>175758.36034962075</c:v>
                </c:pt>
                <c:pt idx="19">
                  <c:v>-644647.23907155439</c:v>
                </c:pt>
                <c:pt idx="20">
                  <c:v>-124376.61193603522</c:v>
                </c:pt>
                <c:pt idx="21">
                  <c:v>875195.20860807935</c:v>
                </c:pt>
                <c:pt idx="22">
                  <c:v>11744.581586418482</c:v>
                </c:pt>
                <c:pt idx="23">
                  <c:v>1790835.2570762907</c:v>
                </c:pt>
                <c:pt idx="24">
                  <c:v>643595.51720189629</c:v>
                </c:pt>
                <c:pt idx="25">
                  <c:v>730523.24830194248</c:v>
                </c:pt>
                <c:pt idx="26">
                  <c:v>10558324.917973114</c:v>
                </c:pt>
                <c:pt idx="27">
                  <c:v>2923402.9980307641</c:v>
                </c:pt>
                <c:pt idx="28">
                  <c:v>624261.54018026241</c:v>
                </c:pt>
                <c:pt idx="29">
                  <c:v>2521154.6416048682</c:v>
                </c:pt>
              </c:numCache>
            </c:numRef>
          </c:val>
        </c:ser>
        <c:dLbls/>
        <c:gapWidth val="75"/>
        <c:overlap val="100"/>
        <c:axId val="97216000"/>
        <c:axId val="97217536"/>
      </c:barChart>
      <c:lineChart>
        <c:grouping val="standard"/>
        <c:ser>
          <c:idx val="4"/>
          <c:order val="4"/>
          <c:tx>
            <c:v>Total Effect</c:v>
          </c:tx>
          <c:spPr>
            <a:ln>
              <a:solidFill>
                <a:schemeClr val="tx1"/>
              </a:solidFill>
            </a:ln>
          </c:spPr>
          <c:marker>
            <c:symbol val="star"/>
            <c:size val="5"/>
            <c:spPr>
              <a:ln>
                <a:solidFill>
                  <a:schemeClr val="tx1"/>
                </a:solidFill>
              </a:ln>
            </c:spPr>
          </c:marker>
          <c:cat>
            <c:strRef>
              <c:f>Graphs!$G$3:$G$32</c:f>
              <c:strCache>
                <c:ptCount val="30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  <c:pt idx="3">
                  <c:v>Group 4</c:v>
                </c:pt>
                <c:pt idx="4">
                  <c:v>Group 5</c:v>
                </c:pt>
                <c:pt idx="5">
                  <c:v>Group 6</c:v>
                </c:pt>
                <c:pt idx="6">
                  <c:v>Group 7</c:v>
                </c:pt>
                <c:pt idx="7">
                  <c:v>Group 8</c:v>
                </c:pt>
                <c:pt idx="8">
                  <c:v>Group 9</c:v>
                </c:pt>
                <c:pt idx="9">
                  <c:v>Group 10</c:v>
                </c:pt>
                <c:pt idx="10">
                  <c:v>Group 11</c:v>
                </c:pt>
                <c:pt idx="11">
                  <c:v>Group 12 </c:v>
                </c:pt>
                <c:pt idx="12">
                  <c:v>Group 13</c:v>
                </c:pt>
                <c:pt idx="13">
                  <c:v>Group 14</c:v>
                </c:pt>
                <c:pt idx="14">
                  <c:v>Group 15</c:v>
                </c:pt>
                <c:pt idx="15">
                  <c:v>Group 16</c:v>
                </c:pt>
                <c:pt idx="16">
                  <c:v>Group 17</c:v>
                </c:pt>
                <c:pt idx="17">
                  <c:v>Group 18</c:v>
                </c:pt>
                <c:pt idx="18">
                  <c:v>Group 19</c:v>
                </c:pt>
                <c:pt idx="19">
                  <c:v>Group 20</c:v>
                </c:pt>
                <c:pt idx="20">
                  <c:v>Group 21</c:v>
                </c:pt>
                <c:pt idx="21">
                  <c:v>Group 22</c:v>
                </c:pt>
                <c:pt idx="22">
                  <c:v>Group 23</c:v>
                </c:pt>
                <c:pt idx="23">
                  <c:v>Group 24</c:v>
                </c:pt>
                <c:pt idx="24">
                  <c:v>Group 25</c:v>
                </c:pt>
                <c:pt idx="25">
                  <c:v>Group 26</c:v>
                </c:pt>
                <c:pt idx="26">
                  <c:v>Group 27</c:v>
                </c:pt>
                <c:pt idx="27">
                  <c:v>Group 28</c:v>
                </c:pt>
                <c:pt idx="28">
                  <c:v>Group 29</c:v>
                </c:pt>
                <c:pt idx="29">
                  <c:v>Group 30</c:v>
                </c:pt>
              </c:strCache>
            </c:strRef>
          </c:cat>
          <c:val>
            <c:numRef>
              <c:f>Graphs!$H$3:$H$32</c:f>
              <c:numCache>
                <c:formatCode>General</c:formatCode>
                <c:ptCount val="30"/>
                <c:pt idx="0">
                  <c:v>2268615.21</c:v>
                </c:pt>
                <c:pt idx="1">
                  <c:v>908781.75000000012</c:v>
                </c:pt>
                <c:pt idx="2">
                  <c:v>1722552.0300000005</c:v>
                </c:pt>
                <c:pt idx="3">
                  <c:v>532036.99000000011</c:v>
                </c:pt>
                <c:pt idx="4">
                  <c:v>2317256.4500000007</c:v>
                </c:pt>
                <c:pt idx="5">
                  <c:v>1851447.81</c:v>
                </c:pt>
                <c:pt idx="6">
                  <c:v>2394.4299999999785</c:v>
                </c:pt>
                <c:pt idx="7">
                  <c:v>2289099.3899999997</c:v>
                </c:pt>
                <c:pt idx="8">
                  <c:v>580917.12000000034</c:v>
                </c:pt>
                <c:pt idx="9">
                  <c:v>1287414.1900000006</c:v>
                </c:pt>
                <c:pt idx="10">
                  <c:v>1473207.8400000003</c:v>
                </c:pt>
                <c:pt idx="11">
                  <c:v>314466.07000000007</c:v>
                </c:pt>
                <c:pt idx="12">
                  <c:v>581481.89000000025</c:v>
                </c:pt>
                <c:pt idx="13">
                  <c:v>5502030.7799999993</c:v>
                </c:pt>
                <c:pt idx="14">
                  <c:v>-16178.870000000003</c:v>
                </c:pt>
                <c:pt idx="15">
                  <c:v>1068824.4300000002</c:v>
                </c:pt>
                <c:pt idx="16">
                  <c:v>1572901.5</c:v>
                </c:pt>
                <c:pt idx="17">
                  <c:v>46772.419999999896</c:v>
                </c:pt>
                <c:pt idx="18">
                  <c:v>179462.69999999995</c:v>
                </c:pt>
                <c:pt idx="19">
                  <c:v>121245.67000000089</c:v>
                </c:pt>
                <c:pt idx="20">
                  <c:v>129591.55999999998</c:v>
                </c:pt>
                <c:pt idx="21">
                  <c:v>1019730.960000001</c:v>
                </c:pt>
                <c:pt idx="22">
                  <c:v>691747.9299999997</c:v>
                </c:pt>
                <c:pt idx="23">
                  <c:v>3907429.9500000011</c:v>
                </c:pt>
                <c:pt idx="24">
                  <c:v>938813.33000000101</c:v>
                </c:pt>
                <c:pt idx="25">
                  <c:v>798167.79999999912</c:v>
                </c:pt>
                <c:pt idx="26">
                  <c:v>14503460.170000022</c:v>
                </c:pt>
                <c:pt idx="27">
                  <c:v>7825311.0900000008</c:v>
                </c:pt>
                <c:pt idx="28">
                  <c:v>764548.05000000144</c:v>
                </c:pt>
                <c:pt idx="29">
                  <c:v>3553256.120000001</c:v>
                </c:pt>
              </c:numCache>
            </c:numRef>
          </c:val>
        </c:ser>
        <c:dLbls/>
        <c:marker val="1"/>
        <c:axId val="97216000"/>
        <c:axId val="97217536"/>
      </c:lineChart>
      <c:catAx>
        <c:axId val="9721600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200"/>
            </a:pPr>
            <a:endParaRPr lang="pt-PT"/>
          </a:p>
        </c:txPr>
        <c:crossAx val="97217536"/>
        <c:crosses val="autoZero"/>
        <c:auto val="1"/>
        <c:lblAlgn val="ctr"/>
        <c:lblOffset val="100"/>
      </c:catAx>
      <c:valAx>
        <c:axId val="97217536"/>
        <c:scaling>
          <c:orientation val="minMax"/>
          <c:min val="-3000000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/>
            </a:pPr>
            <a:endParaRPr lang="pt-PT"/>
          </a:p>
        </c:txPr>
        <c:crossAx val="9721600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/>
          </a:pPr>
          <a:endParaRPr lang="pt-PT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lineChart>
        <c:grouping val="standard"/>
        <c:ser>
          <c:idx val="0"/>
          <c:order val="0"/>
          <c:tx>
            <c:strRef>
              <c:f>'Graph B'!$C$2</c:f>
              <c:strCache>
                <c:ptCount val="1"/>
                <c:pt idx="0">
                  <c:v>Structure Effect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'Graph B'!$A$3:$A$17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'Graph B'!$C$3:$C$17</c:f>
              <c:numCache>
                <c:formatCode>0.00</c:formatCode>
                <c:ptCount val="15"/>
                <c:pt idx="0">
                  <c:v>-142.2523488398655</c:v>
                </c:pt>
                <c:pt idx="1">
                  <c:v>440.00788431297457</c:v>
                </c:pt>
                <c:pt idx="2">
                  <c:v>1269.8775858170186</c:v>
                </c:pt>
                <c:pt idx="3">
                  <c:v>4424.0778535675636</c:v>
                </c:pt>
                <c:pt idx="4">
                  <c:v>4549.5931917860098</c:v>
                </c:pt>
                <c:pt idx="5">
                  <c:v>2019.363580440506</c:v>
                </c:pt>
                <c:pt idx="6">
                  <c:v>3752.0254757726607</c:v>
                </c:pt>
                <c:pt idx="7">
                  <c:v>4894.3838594611279</c:v>
                </c:pt>
                <c:pt idx="8">
                  <c:v>1890.2404201994661</c:v>
                </c:pt>
                <c:pt idx="9">
                  <c:v>-7841.8601838018503</c:v>
                </c:pt>
                <c:pt idx="10">
                  <c:v>3056.2822328152251</c:v>
                </c:pt>
                <c:pt idx="11">
                  <c:v>5604.6690454053441</c:v>
                </c:pt>
                <c:pt idx="12">
                  <c:v>-4186.9421583020385</c:v>
                </c:pt>
                <c:pt idx="13">
                  <c:v>1652.8870982582705</c:v>
                </c:pt>
                <c:pt idx="14">
                  <c:v>1377.170483506359</c:v>
                </c:pt>
              </c:numCache>
            </c:numRef>
          </c:val>
        </c:ser>
        <c:ser>
          <c:idx val="1"/>
          <c:order val="1"/>
          <c:tx>
            <c:strRef>
              <c:f>'Graph B'!$D$2</c:f>
              <c:strCache>
                <c:ptCount val="1"/>
                <c:pt idx="0">
                  <c:v>Competitiveness Effect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'Graph B'!$A$3:$A$17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'Graph B'!$D$3:$D$17</c:f>
              <c:numCache>
                <c:formatCode>0.00</c:formatCode>
                <c:ptCount val="15"/>
                <c:pt idx="0">
                  <c:v>-609.75680973013641</c:v>
                </c:pt>
                <c:pt idx="1">
                  <c:v>-708.49765601297577</c:v>
                </c:pt>
                <c:pt idx="2">
                  <c:v>106.19881160298026</c:v>
                </c:pt>
                <c:pt idx="3">
                  <c:v>301.26635211243081</c:v>
                </c:pt>
                <c:pt idx="4">
                  <c:v>-908.095676996017</c:v>
                </c:pt>
                <c:pt idx="5">
                  <c:v>-3073.7280519605038</c:v>
                </c:pt>
                <c:pt idx="6">
                  <c:v>-510.92770691266867</c:v>
                </c:pt>
                <c:pt idx="7">
                  <c:v>-590.6874579411276</c:v>
                </c:pt>
                <c:pt idx="8">
                  <c:v>-406.25502907946202</c:v>
                </c:pt>
                <c:pt idx="9">
                  <c:v>1105.4451110218588</c:v>
                </c:pt>
                <c:pt idx="10">
                  <c:v>696.49392025477448</c:v>
                </c:pt>
                <c:pt idx="11">
                  <c:v>1828.7503991946405</c:v>
                </c:pt>
                <c:pt idx="12">
                  <c:v>987.75181482204732</c:v>
                </c:pt>
                <c:pt idx="13">
                  <c:v>1342.9108524917276</c:v>
                </c:pt>
                <c:pt idx="14">
                  <c:v>-626.19355465635692</c:v>
                </c:pt>
              </c:numCache>
            </c:numRef>
          </c:val>
        </c:ser>
        <c:ser>
          <c:idx val="2"/>
          <c:order val="2"/>
          <c:tx>
            <c:strRef>
              <c:f>'Graph B'!$E$2</c:f>
              <c:strCache>
                <c:ptCount val="1"/>
                <c:pt idx="0">
                  <c:v>Exports Value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'Graph B'!$A$3:$A$17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'Graph B'!$E$3:$E$17</c:f>
              <c:numCache>
                <c:formatCode>General</c:formatCode>
                <c:ptCount val="15"/>
                <c:pt idx="0">
                  <c:v>19405.986011849971</c:v>
                </c:pt>
                <c:pt idx="1">
                  <c:v>19137.49624014998</c:v>
                </c:pt>
                <c:pt idx="2">
                  <c:v>20513.572637569978</c:v>
                </c:pt>
                <c:pt idx="3">
                  <c:v>25238.916843249975</c:v>
                </c:pt>
                <c:pt idx="4">
                  <c:v>28880.414358039961</c:v>
                </c:pt>
                <c:pt idx="5">
                  <c:v>27826.04988651997</c:v>
                </c:pt>
                <c:pt idx="6">
                  <c:v>31067.147655379973</c:v>
                </c:pt>
                <c:pt idx="7">
                  <c:v>35370.844056899965</c:v>
                </c:pt>
                <c:pt idx="8">
                  <c:v>36854.829448019962</c:v>
                </c:pt>
                <c:pt idx="9">
                  <c:v>30118.414375239965</c:v>
                </c:pt>
                <c:pt idx="10">
                  <c:v>33871.190528309977</c:v>
                </c:pt>
                <c:pt idx="11">
                  <c:v>41304.609972909944</c:v>
                </c:pt>
                <c:pt idx="12">
                  <c:v>38105.419629429969</c:v>
                </c:pt>
                <c:pt idx="13">
                  <c:v>41101.217580179968</c:v>
                </c:pt>
                <c:pt idx="14">
                  <c:v>41852.194509029978</c:v>
                </c:pt>
              </c:numCache>
            </c:numRef>
          </c:val>
        </c:ser>
        <c:dLbls/>
        <c:marker val="1"/>
        <c:axId val="113578368"/>
        <c:axId val="113579904"/>
      </c:lineChart>
      <c:catAx>
        <c:axId val="1135783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13579904"/>
        <c:crosses val="autoZero"/>
        <c:auto val="1"/>
        <c:lblAlgn val="ctr"/>
        <c:lblOffset val="100"/>
      </c:catAx>
      <c:valAx>
        <c:axId val="1135799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1357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5416333827837"/>
          <c:y val="0.908545371561575"/>
          <c:w val="0.79265576857240672"/>
          <c:h val="7.394277346416205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22529-C4DD-420F-82BF-FBE6FCFF30E0}" type="datetimeFigureOut">
              <a:rPr lang="pt-PT" smtClean="0"/>
              <a:pPr/>
              <a:t>23-02-2016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C1630-3D6F-434A-AEEE-E4899515EB51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90058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1630-3D6F-434A-AEEE-E4899515EB51}" type="slidenum">
              <a:rPr lang="pt-PT" smtClean="0"/>
              <a:pPr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0551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1630-3D6F-434A-AEEE-E4899515EB51}" type="slidenum">
              <a:rPr lang="pt-PT" smtClean="0"/>
              <a:pPr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59095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1630-3D6F-434A-AEEE-E4899515EB51}" type="slidenum">
              <a:rPr lang="pt-PT" smtClean="0"/>
              <a:pPr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52204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874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883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975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653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43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173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20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276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330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563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365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FBF0-3C70-4090-8906-360C10CAD551}" type="datetimeFigureOut">
              <a:rPr lang="en-US" smtClean="0"/>
              <a:pPr/>
              <a:t>2/23/2016</a:t>
            </a:fld>
            <a:endParaRPr lang="en-US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3B416-A87E-49BB-9870-220667B22D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314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8879" y="1122363"/>
            <a:ext cx="8544394" cy="2387600"/>
          </a:xfrm>
        </p:spPr>
        <p:txBody>
          <a:bodyPr>
            <a:noAutofit/>
          </a:bodyPr>
          <a:lstStyle/>
          <a:p>
            <a:r>
              <a:rPr lang="pt-PT" sz="4800" cap="small" dirty="0" smtClean="0"/>
              <a:t>Performance Exportadora</a:t>
            </a:r>
            <a:br>
              <a:rPr lang="pt-PT" sz="4800" cap="small" dirty="0" smtClean="0"/>
            </a:br>
            <a:endParaRPr lang="pt-PT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8878" y="3602038"/>
            <a:ext cx="8544395" cy="2289096"/>
          </a:xfrm>
        </p:spPr>
        <p:txBody>
          <a:bodyPr>
            <a:normAutofit/>
          </a:bodyPr>
          <a:lstStyle/>
          <a:p>
            <a:r>
              <a:rPr lang="pt-PT" sz="3200" cap="small" dirty="0" err="1" smtClean="0"/>
              <a:t>Constant</a:t>
            </a:r>
            <a:r>
              <a:rPr lang="pt-PT" sz="3200" cap="small" dirty="0" smtClean="0"/>
              <a:t> </a:t>
            </a:r>
            <a:r>
              <a:rPr lang="pt-PT" sz="3200" cap="small" dirty="0" err="1" smtClean="0"/>
              <a:t>Market</a:t>
            </a:r>
            <a:r>
              <a:rPr lang="pt-PT" sz="3200" cap="small" dirty="0" smtClean="0"/>
              <a:t> Share e </a:t>
            </a:r>
            <a:r>
              <a:rPr lang="pt-PT" sz="3200" cap="small" dirty="0"/>
              <a:t>Outros Indicadores</a:t>
            </a:r>
            <a:endParaRPr lang="en-GB" sz="3200" cap="small" dirty="0" smtClean="0"/>
          </a:p>
          <a:p>
            <a:endParaRPr lang="pt-PT" sz="2800" cap="small" dirty="0"/>
          </a:p>
          <a:p>
            <a:r>
              <a:rPr lang="pt-PT" cap="small" dirty="0" smtClean="0"/>
              <a:t>Pedro </a:t>
            </a:r>
            <a:r>
              <a:rPr lang="pt-PT" cap="small" dirty="0"/>
              <a:t>Miguel da Silva </a:t>
            </a:r>
            <a:r>
              <a:rPr lang="pt-PT" cap="small" dirty="0" smtClean="0"/>
              <a:t>Serôdio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6561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sz="3600" cap="small" dirty="0"/>
              <a:t>CMS para a </a:t>
            </a:r>
            <a:r>
              <a:rPr lang="pt-PT" sz="3600" cap="small" dirty="0" smtClean="0"/>
              <a:t>Portugal </a:t>
            </a:r>
            <a:r>
              <a:rPr lang="pt-PT" sz="3600" cap="small" dirty="0"/>
              <a:t>em relação à UE15 entre </a:t>
            </a:r>
            <a:r>
              <a:rPr lang="pt-PT" sz="3600" cap="small" dirty="0" smtClean="0"/>
              <a:t>1999 e 2014</a:t>
            </a:r>
            <a:r>
              <a:rPr lang="pt-PT" dirty="0"/>
              <a:t/>
            </a:r>
            <a:br>
              <a:rPr lang="pt-PT" dirty="0"/>
            </a:br>
            <a:endParaRPr lang="pt-PT" dirty="0"/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73002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38200" y="6311900"/>
            <a:ext cx="332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 smtClean="0"/>
              <a:t>Fonte</a:t>
            </a:r>
            <a:r>
              <a:rPr lang="pt-PT" cap="small" dirty="0" smtClean="0"/>
              <a:t>: Fontoura &amp; Serôdio (2016)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0155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3600" cap="small" dirty="0" smtClean="0"/>
              <a:t>CMS baseada </a:t>
            </a:r>
            <a:r>
              <a:rPr lang="pt-PT" sz="3600" cap="small" dirty="0"/>
              <a:t>na Performance da </a:t>
            </a:r>
            <a:r>
              <a:rPr lang="pt-PT" sz="3600" cap="small" dirty="0" smtClean="0"/>
              <a:t>Relativa</a:t>
            </a:r>
            <a:r>
              <a:rPr lang="pt-PT" sz="3600" cap="small" dirty="0" smtClean="0"/>
              <a:t/>
            </a:r>
            <a:br>
              <a:rPr lang="pt-PT" sz="3600" cap="small" dirty="0" smtClean="0"/>
            </a:br>
            <a:r>
              <a:rPr lang="pt-PT" sz="2800" cap="small" dirty="0" smtClean="0"/>
              <a:t>(</a:t>
            </a:r>
            <a:r>
              <a:rPr lang="pt-PT" sz="2800" cap="small" dirty="0" err="1" smtClean="0"/>
              <a:t>Nyssens</a:t>
            </a:r>
            <a:r>
              <a:rPr lang="pt-PT" sz="2800" cap="small" dirty="0" smtClean="0"/>
              <a:t> &amp; </a:t>
            </a:r>
            <a:r>
              <a:rPr lang="pt-PT" sz="2800" cap="small" dirty="0" err="1" smtClean="0"/>
              <a:t>Poullet</a:t>
            </a:r>
            <a:r>
              <a:rPr lang="pt-PT" sz="2800" cap="small" dirty="0" smtClean="0"/>
              <a:t>, 1990)</a:t>
            </a:r>
            <a:endParaRPr lang="pt-PT" sz="3600" cap="small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Marcador de Posição de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pt-PT" cap="small" dirty="0" smtClean="0"/>
              </a:p>
              <a:p>
                <a:pPr marL="0" indent="0">
                  <a:buNone/>
                </a:pPr>
                <a:endParaRPr lang="pt-PT" cap="small" dirty="0"/>
              </a:p>
              <a:p>
                <a:pPr marL="0" indent="0">
                  <a:buNone/>
                </a:pPr>
                <a:endParaRPr lang="pt-PT" sz="1400" cap="small" dirty="0" smtClean="0"/>
              </a:p>
              <a:p>
                <a:pPr marL="0" indent="0">
                  <a:buNone/>
                </a:pPr>
                <a:endParaRPr lang="pt-PT" sz="1400" cap="small" dirty="0"/>
              </a:p>
              <a:p>
                <a:pPr marL="0" indent="0">
                  <a:buNone/>
                </a:pPr>
                <a:endParaRPr lang="pt-PT" sz="1400" cap="small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</m:oMath>
                </a14:m>
                <a:r>
                  <a:rPr lang="pt-PT" sz="2400" dirty="0" smtClean="0"/>
                  <a:t>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r>
                      <a:rPr lang="pt-PT" sz="24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pt-PT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pt-P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pt-P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P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r>
                      <a:rPr lang="pt-P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P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t-P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pt-P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t-PT" sz="2400" dirty="0" smtClean="0"/>
                  <a:t>. </a:t>
                </a:r>
                <a:endParaRPr lang="pt-PT" sz="2400" dirty="0"/>
              </a:p>
              <a:p>
                <a:endParaRPr lang="pt-PT" sz="2000" dirty="0" smtClean="0"/>
              </a:p>
              <a:p>
                <a:endParaRPr lang="pt-PT" sz="2000" dirty="0" smtClean="0"/>
              </a:p>
            </p:txBody>
          </p:sp>
        </mc:Choice>
        <mc:Fallback>
          <p:sp>
            <p:nvSpPr>
              <p:cNvPr id="5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3032602" y="2946610"/>
            <a:ext cx="786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</a:t>
            </a:r>
          </a:p>
          <a:p>
            <a:pPr algn="ctr"/>
            <a:r>
              <a:rPr lang="pt-PT" sz="2000" cap="small" dirty="0" smtClean="0"/>
              <a:t>Total</a:t>
            </a:r>
            <a:endParaRPr lang="pt-PT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752097" y="2946610"/>
            <a:ext cx="120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Estrutura</a:t>
            </a:r>
            <a:endParaRPr lang="pt-PT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179037" y="2946610"/>
            <a:ext cx="17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Competitividade</a:t>
            </a:r>
            <a:endParaRPr lang="pt-PT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7098" y="2115775"/>
            <a:ext cx="8410575" cy="485775"/>
          </a:xfrm>
          <a:prstGeom prst="rect">
            <a:avLst/>
          </a:prstGeom>
        </p:spPr>
      </p:pic>
      <p:sp>
        <p:nvSpPr>
          <p:cNvPr id="9" name="Chaveta à direita 8"/>
          <p:cNvSpPr/>
          <p:nvPr/>
        </p:nvSpPr>
        <p:spPr>
          <a:xfrm rot="5400000">
            <a:off x="3320726" y="1299391"/>
            <a:ext cx="210122" cy="2814441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haveta à direita 9"/>
          <p:cNvSpPr/>
          <p:nvPr/>
        </p:nvSpPr>
        <p:spPr>
          <a:xfrm rot="5400000">
            <a:off x="6249574" y="1582409"/>
            <a:ext cx="210121" cy="223968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haveta à direita 10"/>
          <p:cNvSpPr/>
          <p:nvPr/>
        </p:nvSpPr>
        <p:spPr>
          <a:xfrm rot="5400000">
            <a:off x="8961976" y="1511477"/>
            <a:ext cx="210122" cy="2381553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799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/>
              <a:t>Decomposição do efeito de estrutura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1010091" y="3203546"/>
            <a:ext cx="1411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 smtClean="0"/>
              <a:t>Efeito de</a:t>
            </a:r>
          </a:p>
          <a:p>
            <a:pPr algn="ctr"/>
            <a:r>
              <a:rPr lang="pt-PT" sz="2400" cap="small" dirty="0" smtClean="0"/>
              <a:t>Estrutura</a:t>
            </a:r>
            <a:endParaRPr lang="pt-PT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028114" y="3203547"/>
            <a:ext cx="1250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 smtClean="0"/>
              <a:t>Efeito de</a:t>
            </a:r>
          </a:p>
          <a:p>
            <a:pPr algn="ctr"/>
            <a:r>
              <a:rPr lang="pt-PT" sz="2400" cap="small" dirty="0" smtClean="0"/>
              <a:t>Produto</a:t>
            </a:r>
            <a:endParaRPr lang="pt-PT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648884" y="3203547"/>
            <a:ext cx="1288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 smtClean="0"/>
              <a:t>Efeito de</a:t>
            </a:r>
          </a:p>
          <a:p>
            <a:pPr algn="ctr"/>
            <a:r>
              <a:rPr lang="pt-PT" sz="2400" cap="small" dirty="0" smtClean="0"/>
              <a:t>Mercado</a:t>
            </a:r>
            <a:endParaRPr lang="pt-PT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721966" y="3203546"/>
            <a:ext cx="2141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cap="small" dirty="0" smtClean="0"/>
              <a:t>Efeito de</a:t>
            </a:r>
            <a:endParaRPr lang="pt-PT" sz="2400" dirty="0" smtClean="0"/>
          </a:p>
          <a:p>
            <a:pPr algn="ctr"/>
            <a:r>
              <a:rPr lang="pt-PT" sz="2400" cap="small" dirty="0" smtClean="0"/>
              <a:t>Estrutura misto</a:t>
            </a:r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199" y="2244409"/>
            <a:ext cx="10515600" cy="703508"/>
          </a:xfrm>
          <a:prstGeom prst="rect">
            <a:avLst/>
          </a:prstGeom>
        </p:spPr>
      </p:pic>
      <p:sp>
        <p:nvSpPr>
          <p:cNvPr id="13" name="Chaveta à direita 12"/>
          <p:cNvSpPr/>
          <p:nvPr/>
        </p:nvSpPr>
        <p:spPr>
          <a:xfrm rot="5400000">
            <a:off x="1595163" y="2190955"/>
            <a:ext cx="240948" cy="1754875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haveta à direita 13"/>
          <p:cNvSpPr/>
          <p:nvPr/>
        </p:nvSpPr>
        <p:spPr>
          <a:xfrm rot="5400000">
            <a:off x="3532978" y="2370172"/>
            <a:ext cx="240359" cy="1395852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haveta à direita 15"/>
          <p:cNvSpPr/>
          <p:nvPr/>
        </p:nvSpPr>
        <p:spPr>
          <a:xfrm rot="5400000">
            <a:off x="5172984" y="2370173"/>
            <a:ext cx="240359" cy="1395852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haveta à direita 16"/>
          <p:cNvSpPr/>
          <p:nvPr/>
        </p:nvSpPr>
        <p:spPr>
          <a:xfrm rot="5400000">
            <a:off x="8673821" y="627341"/>
            <a:ext cx="237710" cy="4878863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40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87154696"/>
              </p:ext>
            </p:extLst>
          </p:nvPr>
        </p:nvGraphicFramePr>
        <p:xfrm>
          <a:off x="838200" y="2211537"/>
          <a:ext cx="10515599" cy="371383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136139"/>
                <a:gridCol w="1787048"/>
                <a:gridCol w="1395108"/>
                <a:gridCol w="1299326"/>
                <a:gridCol w="1299326"/>
                <a:gridCol w="1299326"/>
                <a:gridCol w="1299326"/>
              </a:tblGrid>
              <a:tr h="618972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2000" cap="small" noProof="0" dirty="0" smtClean="0">
                          <a:effectLst/>
                        </a:rPr>
                        <a:t>Performance </a:t>
                      </a:r>
                      <a:r>
                        <a:rPr lang="pt-PT" sz="2000" cap="small" baseline="0" noProof="0" dirty="0" smtClean="0">
                          <a:effectLst/>
                        </a:rPr>
                        <a:t>Relativa</a:t>
                      </a:r>
                      <a:endParaRPr lang="pt-PT" sz="20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cap="small" noProof="0" dirty="0" smtClean="0">
                          <a:effectLst/>
                        </a:rPr>
                        <a:t>Efeito Total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noProof="0" dirty="0" smtClean="0">
                          <a:effectLst/>
                        </a:rPr>
                        <a:t>894,38%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noProof="0" dirty="0" smtClean="0">
                          <a:effectLst/>
                        </a:rPr>
                        <a:t>74,48%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noProof="0" dirty="0" smtClean="0">
                          <a:effectLst/>
                        </a:rPr>
                        <a:t>118,62%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noProof="0" dirty="0" smtClean="0">
                          <a:effectLst/>
                        </a:rPr>
                        <a:t>36,61%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noProof="0" dirty="0" smtClean="0">
                          <a:effectLst/>
                        </a:rPr>
                        <a:t>14,15%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89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cap="small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Efeito</a:t>
                      </a:r>
                      <a:r>
                        <a:rPr lang="pt-PT" sz="1600" b="0" cap="small" baseline="0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Estrutura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13,32%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-7,79%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-11,59%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-3,22%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-4,88%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89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i="1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Efeito</a:t>
                      </a:r>
                      <a:r>
                        <a:rPr lang="pt-PT" sz="1400" b="0" i="1" baseline="0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Produto</a:t>
                      </a:r>
                      <a:endParaRPr lang="pt-PT" sz="2000" b="0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-3,35%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-5,72%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-7,13%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-8,46%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-7,19%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89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i="1" noProof="0" dirty="0" smtClean="0">
                          <a:effectLst/>
                        </a:rPr>
                        <a:t>Efeito de Mercado</a:t>
                      </a:r>
                      <a:endParaRPr lang="pt-PT" sz="2000" b="0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-6,47%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-4,68%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-11,67%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2,95%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-0,55%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89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i="1" noProof="0" dirty="0" smtClean="0">
                          <a:effectLst/>
                        </a:rPr>
                        <a:t>Efeito de Estrutura Misto</a:t>
                      </a:r>
                      <a:endParaRPr lang="pt-PT" sz="2000" b="0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23,14%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2,60%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7,21%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2,29%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2,86%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89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b="0" cap="small" noProof="0" dirty="0" smtClean="0">
                          <a:effectLst/>
                        </a:rPr>
                        <a:t>Ef. Competitividade</a:t>
                      </a:r>
                      <a:endParaRPr lang="pt-PT" sz="20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881,06%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82,27%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130,22%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39,83%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noProof="0" dirty="0" smtClean="0">
                          <a:effectLst/>
                        </a:rPr>
                        <a:t>19,03%</a:t>
                      </a:r>
                      <a:endParaRPr lang="pt-PT" sz="2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76488" y="19013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15878" y="1223102"/>
            <a:ext cx="1076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cap="small" dirty="0"/>
              <a:t>CMS para 10 economias do alargamento da UE de 2004 em relação à UE15</a:t>
            </a:r>
            <a:endParaRPr lang="pt-PT" sz="2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838200" y="6235512"/>
            <a:ext cx="2474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000" i="1" cap="small" dirty="0" smtClean="0"/>
              <a:t>Fonte</a:t>
            </a:r>
            <a:r>
              <a:rPr lang="pt-PT" sz="2000" cap="small" dirty="0" smtClean="0"/>
              <a:t>: Serôdio (2015).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xmlns="" val="5709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 smtClean="0"/>
              <a:t>Outros indicadores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cap="small" dirty="0" smtClean="0"/>
              <a:t>Enviesamento de Complementaridade e Geográfico (Castilho, 2003)</a:t>
            </a:r>
          </a:p>
          <a:p>
            <a:pPr lvl="0"/>
            <a:endParaRPr lang="pt-PT" cap="small" dirty="0" smtClean="0"/>
          </a:p>
          <a:p>
            <a:pPr lvl="0"/>
            <a:endParaRPr lang="pt-PT" cap="small" dirty="0" smtClean="0"/>
          </a:p>
          <a:p>
            <a:pPr lvl="1"/>
            <a:r>
              <a:rPr lang="pt-PT" cap="small" dirty="0" smtClean="0"/>
              <a:t>Índice de Complementaridade do Comércio</a:t>
            </a:r>
          </a:p>
          <a:p>
            <a:pPr lvl="1"/>
            <a:endParaRPr lang="pt-PT" cap="small" dirty="0" smtClean="0"/>
          </a:p>
          <a:p>
            <a:pPr lvl="1"/>
            <a:endParaRPr lang="pt-PT" cap="small" dirty="0" smtClean="0"/>
          </a:p>
          <a:p>
            <a:pPr lvl="1"/>
            <a:r>
              <a:rPr lang="pt-PT" cap="small" dirty="0"/>
              <a:t>Índice de </a:t>
            </a:r>
            <a:r>
              <a:rPr lang="pt-PT" cap="small" dirty="0" smtClean="0"/>
              <a:t>Orientação Geográfica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0109" y="2492722"/>
            <a:ext cx="11789982" cy="21390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389" y="3684769"/>
            <a:ext cx="12688664" cy="221633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695574" y="5298901"/>
            <a:ext cx="371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S</a:t>
            </a:r>
            <a:r>
              <a:rPr lang="en-GB" sz="2400" dirty="0"/>
              <a:t> </a:t>
            </a:r>
            <a:r>
              <a:rPr lang="en-GB" sz="2400" dirty="0" smtClean="0"/>
              <a:t>- </a:t>
            </a:r>
            <a:r>
              <a:rPr lang="pt-PT" sz="2400" cap="small" dirty="0" smtClean="0"/>
              <a:t>Grupo</a:t>
            </a:r>
            <a:r>
              <a:rPr lang="en-GB" sz="2400" dirty="0" smtClean="0"/>
              <a:t> ; </a:t>
            </a:r>
          </a:p>
          <a:p>
            <a:r>
              <a:rPr lang="en-GB" sz="2400" i="1" dirty="0" smtClean="0"/>
              <a:t>I – </a:t>
            </a:r>
            <a:r>
              <a:rPr lang="pt-PT" sz="2400" cap="small" dirty="0" smtClean="0"/>
              <a:t>País Exportador</a:t>
            </a:r>
            <a:r>
              <a:rPr lang="en-GB" sz="2400" dirty="0" smtClean="0"/>
              <a:t>; </a:t>
            </a:r>
          </a:p>
          <a:p>
            <a:r>
              <a:rPr lang="en-GB" sz="2400" i="1" dirty="0" smtClean="0"/>
              <a:t>J – </a:t>
            </a:r>
            <a:r>
              <a:rPr lang="pt-PT" sz="2400" cap="small" dirty="0" smtClean="0"/>
              <a:t>País/ Região Importadora;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6401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 smtClean="0"/>
              <a:t>Cruzamento de Índices – Potencial de Comércio</a:t>
            </a:r>
            <a:endParaRPr lang="pt-PT" dirty="0"/>
          </a:p>
        </p:txBody>
      </p:sp>
      <p:graphicFrame>
        <p:nvGraphicFramePr>
          <p:cNvPr id="4" name="Marcador de Posição de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28206328"/>
              </p:ext>
            </p:extLst>
          </p:nvPr>
        </p:nvGraphicFramePr>
        <p:xfrm>
          <a:off x="838200" y="1825625"/>
          <a:ext cx="10827028" cy="4191496"/>
        </p:xfrm>
        <a:graphic>
          <a:graphicData uri="http://schemas.openxmlformats.org/drawingml/2006/table">
            <a:tbl>
              <a:tblPr firstRow="1" firstCol="1" bandRow="1"/>
              <a:tblGrid>
                <a:gridCol w="5413514"/>
                <a:gridCol w="5413514"/>
              </a:tblGrid>
              <a:tr h="2095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ICC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1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IOG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1</a:t>
                      </a:r>
                      <a:endParaRPr lang="pt-PT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cap="small" dirty="0" smtClean="0"/>
                        <a:t>O enviesamento geográfico reflete a complementaridade entre economias.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ICC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IOG &gt;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pt-PT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cap="small" dirty="0" smtClean="0"/>
                        <a:t>O enviesamento geográfico é positivo mas não é justificado pela complementaridade. Existem</a:t>
                      </a:r>
                      <a:r>
                        <a:rPr lang="pt-PT" sz="2000" cap="small" baseline="0" dirty="0" smtClean="0"/>
                        <a:t> outros fatores que refletem o comércio</a:t>
                      </a:r>
                      <a:r>
                        <a:rPr lang="en-US" sz="20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PT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ICC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1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IOG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</a:t>
                      </a:r>
                      <a:endParaRPr lang="pt-PT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cap="small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Existe</a:t>
                      </a:r>
                      <a:r>
                        <a:rPr lang="pt-PT" sz="2000" cap="small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complementaridade mas existem também espaça para comércio adicional. É a situação de potencial de comércio.</a:t>
                      </a:r>
                      <a:endParaRPr lang="pt-PT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ICC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IOG </a:t>
                      </a: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</a:t>
                      </a:r>
                      <a:endParaRPr lang="pt-PT" sz="20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cap="small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 enviesamento geográfico é negativo, conforme </a:t>
                      </a:r>
                      <a:r>
                        <a:rPr lang="pt-PT" sz="2000" cap="small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esperado </a:t>
                      </a:r>
                      <a:r>
                        <a:rPr lang="pt-PT" sz="2000" cap="small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considerando a falta de complementaridade entre economias.</a:t>
                      </a:r>
                      <a:endParaRPr lang="pt-PT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60584" y="6311900"/>
            <a:ext cx="347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 smtClean="0"/>
              <a:t>Fonte</a:t>
            </a:r>
            <a:r>
              <a:rPr lang="pt-PT" cap="small" dirty="0" smtClean="0"/>
              <a:t>: Coutinho &amp; Fontoura (2012)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31563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74734405"/>
              </p:ext>
            </p:extLst>
          </p:nvPr>
        </p:nvGraphicFramePr>
        <p:xfrm>
          <a:off x="1058777" y="272717"/>
          <a:ext cx="9962149" cy="5791715"/>
        </p:xfrm>
        <a:graphic>
          <a:graphicData uri="http://schemas.openxmlformats.org/drawingml/2006/table">
            <a:tbl>
              <a:tblPr firstRow="1" firstCol="1" bandRow="1"/>
              <a:tblGrid>
                <a:gridCol w="5502676"/>
                <a:gridCol w="4459473"/>
              </a:tblGrid>
              <a:tr h="36656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/>
                        <a:t>Trade Potential -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dirty="0" smtClean="0"/>
                        <a:t>Index Crossover for Poland</a:t>
                      </a:r>
                      <a:endParaRPr lang="pt-PT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25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2001 – 2003</a:t>
                      </a:r>
                      <a:endParaRPr lang="pt-PT" sz="160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&gt; 1 </a:t>
                      </a:r>
                      <a:r>
                        <a:rPr lang="pt-PT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GOI &gt; 1 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&lt; 1 </a:t>
                      </a:r>
                      <a:r>
                        <a:rPr lang="pt-PT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GOI &gt; 1 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9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Animals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Waxes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Albumin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Rubber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Plastic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Wood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Cork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Paper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Clothing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Stone;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Iron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Steel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Copper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Nickel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aluminum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Automobile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Vegetals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Cereals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Fruits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Bottled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Canned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Ores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Mineral; Mineral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Compounds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Phamaceutical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industry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Leather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Fibers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Textile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Footwear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Precious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Metals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Stones;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Machinery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Laboratory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&gt; 1 </a:t>
                      </a:r>
                      <a:r>
                        <a:rPr lang="pt-PT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GOI &lt; 1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&lt; 1 </a:t>
                      </a:r>
                      <a:r>
                        <a:rPr lang="pt-PT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GOI &lt; 1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3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Animal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Preserved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Beauty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Make-Up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Saturated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2009 – 2013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&gt; 1 </a:t>
                      </a:r>
                      <a:r>
                        <a:rPr lang="pt-PT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GOI &gt; 1 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&lt; 1 and GOI &gt; 1 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82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Animals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Animal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Preserved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Bottled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Canned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Beauty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Make-Up;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Waxes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Albumin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Rubber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Plastic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Wood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Cork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Paper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Textile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Clothing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Stone;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Iron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Steel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Copper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Nickel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Aluminum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Automobile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Vegetals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Cereals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Fruits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Saturated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Ores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Mineral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compounds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Pharmaceutical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industry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Leather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Fur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Fabrics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Fibers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Footwear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Precious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Metals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Stones;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Machinery</a:t>
                      </a:r>
                      <a:r>
                        <a:rPr lang="pt-P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pt-PT" sz="14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Laboratory</a:t>
                      </a:r>
                      <a:r>
                        <a:rPr lang="pt-P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&gt; 1 and GOI &lt; 1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TCI &lt; 1 </a:t>
                      </a:r>
                      <a:r>
                        <a:rPr lang="pt-PT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GOI &lt; 1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pt-PT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Groups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pt-PT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Groups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058777" y="6376889"/>
            <a:ext cx="27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 smtClean="0"/>
              <a:t>Fonte</a:t>
            </a:r>
            <a:r>
              <a:rPr lang="pt-PT" cap="small" dirty="0" smtClean="0"/>
              <a:t>: Marques </a:t>
            </a:r>
            <a:r>
              <a:rPr lang="pt-PT" i="1" cap="small" dirty="0" err="1" smtClean="0"/>
              <a:t>et</a:t>
            </a:r>
            <a:r>
              <a:rPr lang="pt-PT" i="1" cap="small" dirty="0" smtClean="0"/>
              <a:t> al</a:t>
            </a:r>
            <a:r>
              <a:rPr lang="pt-PT" cap="small" dirty="0" smtClean="0"/>
              <a:t> (2015)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9948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 smtClean="0"/>
              <a:t>Bibliografia</a:t>
            </a:r>
            <a:endParaRPr lang="pt-PT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76488" y="19013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19500" y="2011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7187"/>
          </a:xfrm>
        </p:spPr>
        <p:txBody>
          <a:bodyPr>
            <a:normAutofit fontScale="40000" lnSpcReduction="20000"/>
          </a:bodyPr>
          <a:lstStyle/>
          <a:p>
            <a:r>
              <a:rPr lang="pt-PT" sz="3000" dirty="0"/>
              <a:t>Amador, J. &amp; Cabral, S. (2008</a:t>
            </a:r>
            <a:r>
              <a:rPr lang="pt-PT" sz="3000" i="1" dirty="0"/>
              <a:t>). </a:t>
            </a:r>
            <a:r>
              <a:rPr lang="en-GB" sz="3000" i="1" dirty="0"/>
              <a:t>The Portuguese export performance in perspective: a constant market share analysis</a:t>
            </a:r>
            <a:r>
              <a:rPr lang="en-GB" sz="3000" dirty="0"/>
              <a:t>. [online] Available at: www.bportugal.pt/en-US/BdP%20Publications%20Research/AB200813_e.pdf [Accessed 4 June 2015].</a:t>
            </a:r>
            <a:endParaRPr lang="pt-PT" sz="3000" dirty="0"/>
          </a:p>
          <a:p>
            <a:r>
              <a:rPr lang="en-GB" sz="3000" dirty="0"/>
              <a:t>Balassa, B. (1965). Trade liberalisation and “revealed” comparative advantage. </a:t>
            </a:r>
            <a:r>
              <a:rPr lang="en-GB" sz="3000" i="1" dirty="0"/>
              <a:t>Manchester School of Economic and Social Studies</a:t>
            </a:r>
            <a:r>
              <a:rPr lang="en-GB" sz="3000" dirty="0"/>
              <a:t>, 33, 99-123</a:t>
            </a:r>
            <a:r>
              <a:rPr lang="en-GB" sz="3000" dirty="0" smtClean="0"/>
              <a:t>.</a:t>
            </a:r>
          </a:p>
          <a:p>
            <a:r>
              <a:rPr lang="pt-PT" sz="3000" dirty="0"/>
              <a:t>Castilho, M. (2003) O acordo Mercosul - União Europeia, </a:t>
            </a:r>
            <a:r>
              <a:rPr lang="pt-PT" sz="3000" dirty="0" err="1"/>
              <a:t>perspectivas</a:t>
            </a:r>
            <a:r>
              <a:rPr lang="pt-PT" sz="3000" dirty="0"/>
              <a:t> das exportações de </a:t>
            </a:r>
            <a:r>
              <a:rPr lang="pt-PT" sz="3000" dirty="0" err="1"/>
              <a:t>manufacturados</a:t>
            </a:r>
            <a:r>
              <a:rPr lang="pt-PT" sz="3000" dirty="0"/>
              <a:t> para o mercado europeu. In: </a:t>
            </a:r>
            <a:r>
              <a:rPr lang="pt-PT" sz="3000" dirty="0" err="1"/>
              <a:t>Marconini</a:t>
            </a:r>
            <a:r>
              <a:rPr lang="pt-PT" sz="3000" dirty="0"/>
              <a:t> </a:t>
            </a:r>
            <a:r>
              <a:rPr lang="pt-PT" sz="3000" dirty="0" err="1"/>
              <a:t>and</a:t>
            </a:r>
            <a:r>
              <a:rPr lang="pt-PT" sz="3000" dirty="0"/>
              <a:t> </a:t>
            </a:r>
            <a:r>
              <a:rPr lang="pt-PT" sz="3000" dirty="0" err="1"/>
              <a:t>Flôres</a:t>
            </a:r>
            <a:r>
              <a:rPr lang="pt-PT" sz="3000" dirty="0"/>
              <a:t> (Eds.), Acordo Mercosul e União </a:t>
            </a:r>
            <a:r>
              <a:rPr lang="pt-PT" sz="3000" dirty="0" smtClean="0"/>
              <a:t>Europeia</a:t>
            </a:r>
            <a:endParaRPr lang="en-GB" sz="3000" dirty="0" smtClean="0"/>
          </a:p>
          <a:p>
            <a:r>
              <a:rPr lang="en-GB" sz="3000" dirty="0"/>
              <a:t>Coutinho, L., </a:t>
            </a:r>
            <a:r>
              <a:rPr lang="en-GB" sz="3000" dirty="0" err="1"/>
              <a:t>Fontoura</a:t>
            </a:r>
            <a:r>
              <a:rPr lang="en-GB" sz="3000" dirty="0"/>
              <a:t>, P. (2012) What determines the export performance? A comparative analysis of China and India in the European Union. In: EBES Anthology (Ender </a:t>
            </a:r>
            <a:r>
              <a:rPr lang="en-GB" sz="3000" dirty="0" err="1"/>
              <a:t>Demir</a:t>
            </a:r>
            <a:r>
              <a:rPr lang="en-GB" sz="3000" dirty="0"/>
              <a:t>) Eurasian Business and Economics Society, pp. </a:t>
            </a:r>
            <a:r>
              <a:rPr lang="en-GB" sz="3000" dirty="0" smtClean="0"/>
              <a:t>96-110</a:t>
            </a:r>
          </a:p>
          <a:p>
            <a:r>
              <a:rPr lang="en-GB" sz="3000" dirty="0" smtClean="0"/>
              <a:t>ECB </a:t>
            </a:r>
            <a:r>
              <a:rPr lang="en-GB" sz="3000" dirty="0"/>
              <a:t>(2005). </a:t>
            </a:r>
            <a:r>
              <a:rPr lang="en-GB" sz="3000" i="1" dirty="0"/>
              <a:t>Competitiveness and the export performance of the euro area</a:t>
            </a:r>
            <a:r>
              <a:rPr lang="en-GB" sz="3000" dirty="0"/>
              <a:t>. [online] Available at: www.ecb.europa.eu/pub/pdf/scpops/ecbocp30.pdf [Accessed 10 June 2015</a:t>
            </a:r>
            <a:r>
              <a:rPr lang="en-GB" sz="3000" dirty="0" smtClean="0"/>
              <a:t>].</a:t>
            </a:r>
          </a:p>
          <a:p>
            <a:r>
              <a:rPr lang="en-GB" sz="3000" dirty="0" err="1" smtClean="0"/>
              <a:t>Fontoura</a:t>
            </a:r>
            <a:r>
              <a:rPr lang="en-GB" sz="3000" dirty="0" smtClean="0"/>
              <a:t>, M &amp; </a:t>
            </a:r>
            <a:r>
              <a:rPr lang="en-GB" sz="3000" dirty="0" err="1" smtClean="0"/>
              <a:t>Serôdio</a:t>
            </a:r>
            <a:r>
              <a:rPr lang="en-GB" sz="3000" dirty="0" smtClean="0"/>
              <a:t>, P. (2016). Portuguese export performance in the 2000s: An evaluation for the European Market. </a:t>
            </a:r>
            <a:r>
              <a:rPr lang="en-GB" sz="3000" i="1" dirty="0" smtClean="0"/>
              <a:t>ISEG Working Paper.</a:t>
            </a:r>
            <a:r>
              <a:rPr lang="en-GB" sz="3000" dirty="0" smtClean="0"/>
              <a:t> </a:t>
            </a:r>
            <a:endParaRPr lang="pt-PT" sz="3000" dirty="0"/>
          </a:p>
          <a:p>
            <a:r>
              <a:rPr lang="en-US" sz="3000" dirty="0" err="1" smtClean="0"/>
              <a:t>Jepma</a:t>
            </a:r>
            <a:r>
              <a:rPr lang="en-US" sz="3000" dirty="0"/>
              <a:t>, C. (1981). An Application of the Constant Market Shares Technique on Trade between the Associated African and Malagasy States and the European Community (1958-1978). </a:t>
            </a:r>
            <a:r>
              <a:rPr lang="en-US" sz="3000" i="1" dirty="0"/>
              <a:t>Journal of Common Market Studies</a:t>
            </a:r>
            <a:r>
              <a:rPr lang="en-US" sz="3000" dirty="0"/>
              <a:t>, 20(2), 175-192.</a:t>
            </a:r>
            <a:endParaRPr lang="pt-PT" sz="3000" dirty="0"/>
          </a:p>
          <a:p>
            <a:r>
              <a:rPr lang="en-GB" sz="3000" dirty="0"/>
              <a:t>Leamer, E. &amp; Stern, R. (1970). Constant-Market-Share Analysis of Export Growth. In: Leamer, E. &amp; Stern, R. (Eds.) </a:t>
            </a:r>
            <a:r>
              <a:rPr lang="en-GB" sz="3000" i="1" dirty="0"/>
              <a:t>Quantitative International Economics</a:t>
            </a:r>
            <a:r>
              <a:rPr lang="en-GB" sz="3000" dirty="0"/>
              <a:t>, 1</a:t>
            </a:r>
            <a:r>
              <a:rPr lang="en-GB" sz="3000" baseline="30000" dirty="0"/>
              <a:t>st</a:t>
            </a:r>
            <a:r>
              <a:rPr lang="en-GB" sz="3000" dirty="0"/>
              <a:t> Ed. Chicago: Aldine Publishing Company, pp 171-183</a:t>
            </a:r>
            <a:r>
              <a:rPr lang="en-GB" sz="3000" dirty="0" smtClean="0"/>
              <a:t>.</a:t>
            </a:r>
          </a:p>
          <a:p>
            <a:r>
              <a:rPr lang="en-GB" sz="3000" dirty="0" smtClean="0"/>
              <a:t>Marques, </a:t>
            </a:r>
            <a:r>
              <a:rPr lang="en-GB" sz="3000" dirty="0" err="1" smtClean="0"/>
              <a:t>Paulino</a:t>
            </a:r>
            <a:r>
              <a:rPr lang="en-GB" sz="3000" dirty="0" smtClean="0"/>
              <a:t>, </a:t>
            </a:r>
            <a:r>
              <a:rPr lang="en-GB" sz="3000" dirty="0" err="1" smtClean="0"/>
              <a:t>Fontoura</a:t>
            </a:r>
            <a:r>
              <a:rPr lang="en-GB" sz="3000" dirty="0" smtClean="0"/>
              <a:t>, Rodrigues, S. &amp; </a:t>
            </a:r>
            <a:r>
              <a:rPr lang="en-GB" sz="3000" dirty="0" err="1" smtClean="0"/>
              <a:t>Serôdio</a:t>
            </a:r>
            <a:r>
              <a:rPr lang="en-GB" sz="3000" dirty="0" smtClean="0"/>
              <a:t>, P. (2015) </a:t>
            </a:r>
            <a:r>
              <a:rPr lang="en-US" sz="3000" dirty="0"/>
              <a:t>Portugal and Poland: two different tales on export performance to the European Union in the </a:t>
            </a:r>
            <a:r>
              <a:rPr lang="en-US" sz="3000" dirty="0" smtClean="0"/>
              <a:t>2000’s</a:t>
            </a:r>
            <a:r>
              <a:rPr lang="en-US" sz="3000" dirty="0"/>
              <a:t>. </a:t>
            </a:r>
            <a:r>
              <a:rPr lang="en-US" sz="3000" dirty="0" smtClean="0"/>
              <a:t>15th </a:t>
            </a:r>
            <a:r>
              <a:rPr lang="en-US" sz="3000" dirty="0"/>
              <a:t>EBES </a:t>
            </a:r>
            <a:r>
              <a:rPr lang="en-US" sz="3000" dirty="0" smtClean="0"/>
              <a:t>Conference – Lisbon (8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to 10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of January, 2015).</a:t>
            </a:r>
          </a:p>
          <a:p>
            <a:r>
              <a:rPr lang="en-GB" sz="3000" dirty="0" smtClean="0"/>
              <a:t>Milana</a:t>
            </a:r>
            <a:r>
              <a:rPr lang="en-GB" sz="3000" dirty="0"/>
              <a:t>, C. (1988). Constant-Market-Shares Analysis and Index Number Theory. </a:t>
            </a:r>
            <a:r>
              <a:rPr lang="en-GB" sz="3000" i="1" dirty="0"/>
              <a:t>European Journal of Politic Economy</a:t>
            </a:r>
            <a:r>
              <a:rPr lang="en-GB" sz="3000" dirty="0"/>
              <a:t>, 4(4), 453-478.</a:t>
            </a:r>
            <a:endParaRPr lang="pt-PT" sz="3000" dirty="0"/>
          </a:p>
          <a:p>
            <a:r>
              <a:rPr lang="en-GB" sz="3000" dirty="0" smtClean="0"/>
              <a:t>Nyssens, A. &amp; </a:t>
            </a:r>
            <a:r>
              <a:rPr lang="en-GB" sz="3000" dirty="0" err="1" smtClean="0"/>
              <a:t>Poullet</a:t>
            </a:r>
            <a:r>
              <a:rPr lang="en-GB" sz="3000" dirty="0" smtClean="0"/>
              <a:t>, G. (1990). Parts de </a:t>
            </a:r>
            <a:r>
              <a:rPr lang="en-GB" sz="3000" dirty="0" err="1" smtClean="0"/>
              <a:t>marché</a:t>
            </a:r>
            <a:r>
              <a:rPr lang="en-GB" sz="3000" dirty="0" smtClean="0"/>
              <a:t> des </a:t>
            </a:r>
            <a:r>
              <a:rPr lang="en-GB" sz="3000" dirty="0" err="1" smtClean="0"/>
              <a:t>producteurs</a:t>
            </a:r>
            <a:r>
              <a:rPr lang="en-GB" sz="3000" dirty="0" smtClean="0"/>
              <a:t> </a:t>
            </a:r>
            <a:r>
              <a:rPr lang="en-GB" sz="3000" dirty="0" err="1" smtClean="0"/>
              <a:t>del’UEBL</a:t>
            </a:r>
            <a:r>
              <a:rPr lang="en-GB" sz="3000" dirty="0" smtClean="0"/>
              <a:t> sur les marches </a:t>
            </a:r>
            <a:r>
              <a:rPr lang="en-GB" sz="3000" dirty="0" err="1" smtClean="0"/>
              <a:t>extérieurs</a:t>
            </a:r>
            <a:r>
              <a:rPr lang="en-GB" sz="3000" dirty="0" smtClean="0"/>
              <a:t> et </a:t>
            </a:r>
            <a:r>
              <a:rPr lang="en-GB" sz="3000" dirty="0" err="1" smtClean="0"/>
              <a:t>intérieur</a:t>
            </a:r>
            <a:r>
              <a:rPr lang="en-GB" sz="3000" dirty="0" smtClean="0"/>
              <a:t>. </a:t>
            </a:r>
            <a:r>
              <a:rPr lang="en-GB" sz="3000" i="1" dirty="0" smtClean="0"/>
              <a:t>Cahier 7, </a:t>
            </a:r>
            <a:r>
              <a:rPr lang="en-GB" sz="3000" i="1" dirty="0" err="1" smtClean="0"/>
              <a:t>Banque</a:t>
            </a:r>
            <a:r>
              <a:rPr lang="en-GB" sz="3000" i="1" dirty="0" smtClean="0"/>
              <a:t> </a:t>
            </a:r>
            <a:r>
              <a:rPr lang="en-GB" sz="3000" i="1" dirty="0" err="1" smtClean="0"/>
              <a:t>Nationale</a:t>
            </a:r>
            <a:r>
              <a:rPr lang="en-GB" sz="3000" i="1" dirty="0" smtClean="0"/>
              <a:t> de </a:t>
            </a:r>
            <a:r>
              <a:rPr lang="en-GB" sz="3000" i="1" dirty="0" err="1" smtClean="0"/>
              <a:t>Belgique</a:t>
            </a:r>
            <a:r>
              <a:rPr lang="en-GB" sz="3000" dirty="0" smtClean="0"/>
              <a:t>.</a:t>
            </a:r>
          </a:p>
          <a:p>
            <a:r>
              <a:rPr lang="en-GB" sz="3000" dirty="0" err="1" smtClean="0"/>
              <a:t>Serôdio</a:t>
            </a:r>
            <a:r>
              <a:rPr lang="en-GB" sz="3000" dirty="0" smtClean="0"/>
              <a:t>, P. (2015) The Export Performance of the 2004 EU Enlargement Economies: A Constant Market Share Analysis. </a:t>
            </a:r>
            <a:r>
              <a:rPr lang="en-GB" sz="3000" i="1" dirty="0" smtClean="0"/>
              <a:t>Masters Final Work – ISEG – UL.</a:t>
            </a:r>
            <a:endParaRPr lang="pt-PT" sz="3000" dirty="0" smtClean="0"/>
          </a:p>
        </p:txBody>
      </p:sp>
    </p:spTree>
    <p:extLst>
      <p:ext uri="{BB962C8B-B14F-4D97-AF65-F5344CB8AC3E}">
        <p14:creationId xmlns:p14="http://schemas.microsoft.com/office/powerpoint/2010/main" xmlns="" val="12430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 err="1" smtClean="0"/>
              <a:t>Constant</a:t>
            </a:r>
            <a:r>
              <a:rPr lang="pt-PT" cap="small" dirty="0" smtClean="0"/>
              <a:t> </a:t>
            </a:r>
            <a:r>
              <a:rPr lang="pt-PT" cap="small" dirty="0" err="1" smtClean="0"/>
              <a:t>Market</a:t>
            </a:r>
            <a:r>
              <a:rPr lang="pt-PT" cap="small" dirty="0" smtClean="0"/>
              <a:t> Share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pt-PT" cap="small" dirty="0" smtClean="0"/>
          </a:p>
          <a:p>
            <a:pPr algn="just"/>
            <a:r>
              <a:rPr lang="pt-PT" cap="small" dirty="0" smtClean="0"/>
              <a:t>O que é?</a:t>
            </a:r>
          </a:p>
          <a:p>
            <a:pPr lvl="1" algn="just"/>
            <a:r>
              <a:rPr lang="pt-PT" cap="small" dirty="0">
                <a:sym typeface="Wingdings" panose="05000000000000000000" pitchFamily="2" charset="2"/>
              </a:rPr>
              <a:t>Método contabilístico de decomposição das exportações de um país (região ou grupo de países) </a:t>
            </a:r>
            <a:endParaRPr lang="pt-PT" cap="small" dirty="0" smtClean="0"/>
          </a:p>
          <a:p>
            <a:pPr algn="just"/>
            <a:r>
              <a:rPr lang="pt-PT" cap="small" dirty="0" smtClean="0"/>
              <a:t>O que permite?</a:t>
            </a:r>
          </a:p>
          <a:p>
            <a:pPr lvl="1" algn="just"/>
            <a:r>
              <a:rPr lang="pt-PT" cap="small" dirty="0" smtClean="0"/>
              <a:t>análise </a:t>
            </a:r>
            <a:r>
              <a:rPr lang="pt-PT" i="1" cap="small" dirty="0" err="1" smtClean="0"/>
              <a:t>ex-post</a:t>
            </a:r>
            <a:r>
              <a:rPr lang="pt-PT" i="1" cap="small" dirty="0" smtClean="0"/>
              <a:t> </a:t>
            </a:r>
            <a:r>
              <a:rPr lang="pt-PT" cap="small" dirty="0" smtClean="0"/>
              <a:t>em diferente efeitos</a:t>
            </a:r>
            <a:endParaRPr lang="pt-PT" i="1" cap="small" dirty="0" smtClean="0"/>
          </a:p>
          <a:p>
            <a:pPr lvl="1" algn="just"/>
            <a:endParaRPr lang="pt-PT" cap="small" dirty="0" smtClean="0">
              <a:sym typeface="Wingdings" panose="05000000000000000000" pitchFamily="2" charset="2"/>
            </a:endParaRPr>
          </a:p>
          <a:p>
            <a:pPr algn="just"/>
            <a:endParaRPr lang="pt-PT" cap="small" dirty="0" smtClean="0">
              <a:sym typeface="Wingdings" panose="05000000000000000000" pitchFamily="2" charset="2"/>
            </a:endParaRPr>
          </a:p>
          <a:p>
            <a:pPr marL="457200" lvl="1" indent="0" algn="just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5718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cap="small" dirty="0" smtClean="0"/>
              <a:t>CMS baseada </a:t>
            </a:r>
            <a:r>
              <a:rPr lang="pt-PT" cap="small" dirty="0"/>
              <a:t>na </a:t>
            </a:r>
            <a:r>
              <a:rPr lang="pt-PT" cap="small" dirty="0" smtClean="0"/>
              <a:t>variação </a:t>
            </a:r>
            <a:r>
              <a:rPr lang="pt-PT" cap="small" dirty="0"/>
              <a:t>das </a:t>
            </a:r>
            <a:r>
              <a:rPr lang="pt-PT" cap="small" dirty="0" smtClean="0"/>
              <a:t>exportações</a:t>
            </a:r>
            <a:br>
              <a:rPr lang="pt-PT" cap="small" dirty="0" smtClean="0"/>
            </a:br>
            <a:r>
              <a:rPr lang="pt-PT" sz="3600" cap="small" dirty="0" smtClean="0"/>
              <a:t>(Leamer &amp; Stern, 1970)</a:t>
            </a:r>
            <a:endParaRPr lang="pt-PT" cap="small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Marcador de Posição de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pt-PT" cap="small" dirty="0" smtClean="0"/>
              </a:p>
              <a:p>
                <a:endParaRPr lang="pt-PT" cap="small" dirty="0"/>
              </a:p>
              <a:p>
                <a:endParaRPr lang="pt-PT" cap="small" dirty="0" smtClean="0"/>
              </a:p>
              <a:p>
                <a:pPr marL="0" indent="0">
                  <a:buNone/>
                </a:pPr>
                <a:endParaRPr lang="pt-PT" cap="small" dirty="0" smtClean="0"/>
              </a:p>
              <a:p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000" dirty="0" smtClean="0"/>
                  <a:t>– </a:t>
                </a:r>
                <a:r>
                  <a:rPr lang="pt-PT" sz="2000" cap="small" dirty="0"/>
                  <a:t>V</a:t>
                </a:r>
                <a:r>
                  <a:rPr lang="pt-PT" sz="2000" cap="small" dirty="0" smtClean="0"/>
                  <a:t>alor nominal das exportações de bens manufaturados de um país/ grupo de países para a UE15;</a:t>
                </a:r>
                <a:r>
                  <a:rPr lang="pt-PT" sz="2000" dirty="0" smtClean="0"/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pt-PT" sz="2000" dirty="0" smtClean="0"/>
                  <a:t> - </a:t>
                </a:r>
                <a:r>
                  <a:rPr lang="pt-PT" sz="2000" cap="small" dirty="0" smtClean="0"/>
                  <a:t>Valor equivalente para as exportações mundiais</a:t>
                </a:r>
                <a:r>
                  <a:rPr lang="pt-PT" sz="2000" dirty="0" smtClean="0"/>
                  <a:t>; </a:t>
                </a:r>
              </a:p>
              <a:p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pt-PT" sz="2000" dirty="0" smtClean="0"/>
                  <a:t> - </a:t>
                </a:r>
                <a:r>
                  <a:rPr lang="pt-PT" sz="2000" cap="small" dirty="0" smtClean="0"/>
                  <a:t>Produto (categoria dos bens manufaturados)</a:t>
                </a:r>
                <a:r>
                  <a:rPr lang="pt-PT" sz="2000" dirty="0" smtClean="0"/>
                  <a:t>;</a:t>
                </a:r>
              </a:p>
              <a:p>
                <a14:m>
                  <m:oMath xmlns:m="http://schemas.openxmlformats.org/officeDocument/2006/math">
                    <m:r>
                      <a:rPr lang="pt-PT" sz="200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pt-PT" sz="2000" dirty="0"/>
                  <a:t> </a:t>
                </a:r>
                <a:r>
                  <a:rPr lang="pt-PT" sz="2000" dirty="0" smtClean="0"/>
                  <a:t>– </a:t>
                </a:r>
                <a:r>
                  <a:rPr lang="pt-PT" sz="2000" cap="small" dirty="0" smtClean="0"/>
                  <a:t>Mercado de destino da UE15;</a:t>
                </a:r>
                <a:r>
                  <a:rPr lang="pt-PT" sz="2000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pt-PT" sz="2000" dirty="0"/>
                  <a:t> </a:t>
                </a:r>
                <a:r>
                  <a:rPr lang="pt-PT" sz="2000" cap="small" dirty="0" smtClean="0"/>
                  <a:t>– Quota de exportações do país analisado sobre o total de exportações mundiais para o mesmo mercado de destino.</a:t>
                </a:r>
                <a:endParaRPr lang="pt-PT" sz="2000" dirty="0"/>
              </a:p>
            </p:txBody>
          </p:sp>
        </mc:Choice>
        <mc:Fallback>
          <p:sp>
            <p:nvSpPr>
              <p:cNvPr id="3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 cstate="print"/>
                <a:stretch>
                  <a:fillRect l="-522" b="-112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/>
          <p:cNvSpPr txBox="1"/>
          <p:nvPr/>
        </p:nvSpPr>
        <p:spPr>
          <a:xfrm>
            <a:off x="2636991" y="2727048"/>
            <a:ext cx="786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</a:t>
            </a:r>
            <a:endParaRPr lang="en-GB" sz="2000" cap="small" dirty="0" smtClean="0"/>
          </a:p>
          <a:p>
            <a:pPr algn="ctr"/>
            <a:r>
              <a:rPr lang="pt-PT" sz="2000" cap="small" dirty="0" smtClean="0"/>
              <a:t>Total</a:t>
            </a:r>
            <a:endParaRPr lang="pt-PT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882779" y="2743146"/>
            <a:ext cx="120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Estrutura</a:t>
            </a:r>
            <a:endParaRPr lang="pt-PT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8300141" y="2743146"/>
            <a:ext cx="1775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Competitividade</a:t>
            </a:r>
            <a:endParaRPr lang="pt-PT" sz="2000" dirty="0"/>
          </a:p>
        </p:txBody>
      </p:sp>
      <p:sp>
        <p:nvSpPr>
          <p:cNvPr id="6" name="Chaveta à direita 5"/>
          <p:cNvSpPr/>
          <p:nvPr/>
        </p:nvSpPr>
        <p:spPr>
          <a:xfrm rot="5400000">
            <a:off x="2953852" y="970054"/>
            <a:ext cx="152648" cy="3123660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haveta à direita 9"/>
          <p:cNvSpPr/>
          <p:nvPr/>
        </p:nvSpPr>
        <p:spPr>
          <a:xfrm rot="5400000">
            <a:off x="6408992" y="1480905"/>
            <a:ext cx="152649" cy="2101960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haveta à direita 10"/>
          <p:cNvSpPr/>
          <p:nvPr/>
        </p:nvSpPr>
        <p:spPr>
          <a:xfrm rot="5400000">
            <a:off x="9120673" y="1623735"/>
            <a:ext cx="134937" cy="179858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28839" y="1893092"/>
            <a:ext cx="13249271" cy="78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8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6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 smtClean="0"/>
              <a:t>Decomposição do efeito de estrutura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4953" y="2642839"/>
            <a:ext cx="10062094" cy="545989"/>
          </a:xfrm>
          <a:prstGeom prst="rect">
            <a:avLst/>
          </a:prstGeom>
        </p:spPr>
      </p:pic>
      <p:sp>
        <p:nvSpPr>
          <p:cNvPr id="6" name="Chaveta à direita 5"/>
          <p:cNvSpPr/>
          <p:nvPr/>
        </p:nvSpPr>
        <p:spPr>
          <a:xfrm rot="5400000">
            <a:off x="2094029" y="2401433"/>
            <a:ext cx="116019" cy="1458771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haveta à direita 6"/>
          <p:cNvSpPr/>
          <p:nvPr/>
        </p:nvSpPr>
        <p:spPr>
          <a:xfrm rot="5400000">
            <a:off x="3539208" y="2772725"/>
            <a:ext cx="116019" cy="716188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haveta à direita 7"/>
          <p:cNvSpPr/>
          <p:nvPr/>
        </p:nvSpPr>
        <p:spPr>
          <a:xfrm rot="5400000">
            <a:off x="5628504" y="1757315"/>
            <a:ext cx="116019" cy="2747008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haveta à direita 8"/>
          <p:cNvSpPr/>
          <p:nvPr/>
        </p:nvSpPr>
        <p:spPr>
          <a:xfrm rot="5400000">
            <a:off x="8940546" y="1454287"/>
            <a:ext cx="116018" cy="3353065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549501" y="3264855"/>
            <a:ext cx="120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Estrutura</a:t>
            </a:r>
            <a:endParaRPr lang="pt-PT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061364" y="3264855"/>
            <a:ext cx="1071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Escala</a:t>
            </a:r>
            <a:endParaRPr lang="pt-PT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150661" y="3264855"/>
            <a:ext cx="1071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Produto</a:t>
            </a:r>
            <a:endParaRPr lang="pt-PT" sz="20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445455" y="3264855"/>
            <a:ext cx="1106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Mercado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xmlns="" val="4044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9800" y="2562225"/>
            <a:ext cx="10515600" cy="1325563"/>
          </a:xfrm>
        </p:spPr>
        <p:txBody>
          <a:bodyPr/>
          <a:lstStyle/>
          <a:p>
            <a:pPr algn="ctr"/>
            <a:r>
              <a:rPr lang="pt-PT" cap="small" dirty="0" smtClean="0"/>
              <a:t>Aplicando o correção de Milana (1988)…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520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cap="small" dirty="0"/>
              <a:t>Decomposição do efeito de estrutura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800" y="2550874"/>
            <a:ext cx="12208800" cy="1055817"/>
          </a:xfrm>
          <a:prstGeom prst="rect">
            <a:avLst/>
          </a:prstGeom>
        </p:spPr>
      </p:pic>
      <p:sp>
        <p:nvSpPr>
          <p:cNvPr id="5" name="Chaveta à direita 4"/>
          <p:cNvSpPr/>
          <p:nvPr/>
        </p:nvSpPr>
        <p:spPr>
          <a:xfrm rot="5400000">
            <a:off x="1431664" y="2654492"/>
            <a:ext cx="126651" cy="177774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haveta à direita 5"/>
          <p:cNvSpPr/>
          <p:nvPr/>
        </p:nvSpPr>
        <p:spPr>
          <a:xfrm rot="5400000">
            <a:off x="3343237" y="2847546"/>
            <a:ext cx="130425" cy="132763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haveta à direita 6"/>
          <p:cNvSpPr/>
          <p:nvPr/>
        </p:nvSpPr>
        <p:spPr>
          <a:xfrm rot="5400000">
            <a:off x="5031642" y="2847547"/>
            <a:ext cx="130425" cy="1327637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haveta à direita 7"/>
          <p:cNvSpPr/>
          <p:nvPr/>
        </p:nvSpPr>
        <p:spPr>
          <a:xfrm rot="5400000">
            <a:off x="8772769" y="794826"/>
            <a:ext cx="133494" cy="5436149"/>
          </a:xfrm>
          <a:prstGeom prst="rightBrace">
            <a:avLst>
              <a:gd name="adj1" fmla="val 6433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869014" y="3758991"/>
            <a:ext cx="120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Estrutura</a:t>
            </a:r>
            <a:endParaRPr lang="pt-PT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872598" y="3733342"/>
            <a:ext cx="1071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Produto</a:t>
            </a:r>
            <a:endParaRPr lang="pt-PT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543755" y="3758991"/>
            <a:ext cx="1106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Mercado</a:t>
            </a:r>
            <a:endParaRPr lang="pt-PT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740873" y="3758991"/>
            <a:ext cx="219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cap="small" dirty="0" smtClean="0"/>
              <a:t>Efeito de</a:t>
            </a:r>
          </a:p>
          <a:p>
            <a:pPr algn="ctr"/>
            <a:r>
              <a:rPr lang="pt-PT" sz="2000" cap="small" dirty="0" smtClean="0"/>
              <a:t>Estrutura Misto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xmlns="" val="26837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2359025"/>
            <a:ext cx="10515600" cy="1325563"/>
          </a:xfrm>
        </p:spPr>
        <p:txBody>
          <a:bodyPr/>
          <a:lstStyle/>
          <a:p>
            <a:pPr algn="ctr"/>
            <a:r>
              <a:rPr lang="pt-PT" cap="small" dirty="0" smtClean="0"/>
              <a:t>Alguns exemplos…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8562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90156917"/>
              </p:ext>
            </p:extLst>
          </p:nvPr>
        </p:nvGraphicFramePr>
        <p:xfrm>
          <a:off x="838200" y="390294"/>
          <a:ext cx="10515600" cy="578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58610" y="6176964"/>
            <a:ext cx="27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 smtClean="0"/>
              <a:t>Fonte</a:t>
            </a:r>
            <a:r>
              <a:rPr lang="pt-PT" cap="small" dirty="0" smtClean="0"/>
              <a:t>: Marques </a:t>
            </a:r>
            <a:r>
              <a:rPr lang="pt-PT" i="1" cap="small" dirty="0" err="1" smtClean="0"/>
              <a:t>et</a:t>
            </a:r>
            <a:r>
              <a:rPr lang="pt-PT" i="1" cap="small" dirty="0" smtClean="0"/>
              <a:t> al</a:t>
            </a:r>
            <a:r>
              <a:rPr lang="pt-PT" cap="small" dirty="0" smtClean="0"/>
              <a:t> (2015)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33837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2800" cap="small" dirty="0"/>
              <a:t>CMS para 10 economias do alargamento da UE de 2004 em relação à UE15</a:t>
            </a:r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97571967"/>
              </p:ext>
            </p:extLst>
          </p:nvPr>
        </p:nvGraphicFramePr>
        <p:xfrm>
          <a:off x="1282390" y="1690691"/>
          <a:ext cx="9083470" cy="405218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798665"/>
                <a:gridCol w="1553596"/>
                <a:gridCol w="1212857"/>
                <a:gridCol w="1129588"/>
                <a:gridCol w="1129588"/>
                <a:gridCol w="1129588"/>
                <a:gridCol w="1129588"/>
              </a:tblGrid>
              <a:tr h="52329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PT" sz="18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PT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1990-2013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1990-1996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1996-2004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2004-2008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2008-2013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noProof="0" dirty="0" smtClean="0">
                          <a:effectLst/>
                        </a:rPr>
                        <a:t>Variação</a:t>
                      </a:r>
                      <a:r>
                        <a:rPr lang="pt-PT" sz="1800" cap="small" baseline="0" noProof="0" dirty="0" smtClean="0">
                          <a:effectLst/>
                        </a:rPr>
                        <a:t> da Quota de Mercado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u="none" noProof="0" dirty="0" smtClean="0">
                          <a:effectLst/>
                        </a:rPr>
                        <a:t>4,56%</a:t>
                      </a:r>
                      <a:endParaRPr lang="pt-PT" sz="1800" b="0" u="none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0,96%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1,82%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0,99%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0,79%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cap="small" noProof="0" dirty="0" smtClean="0">
                          <a:effectLst/>
                        </a:rPr>
                        <a:t>Taxa de Crescimento das Exportações</a:t>
                      </a:r>
                      <a:endParaRPr lang="pt-PT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cap="small" noProof="0" dirty="0" smtClean="0">
                          <a:effectLst/>
                        </a:rPr>
                        <a:t>Efeito Total</a:t>
                      </a:r>
                      <a:endParaRPr lang="pt-PT" sz="18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1118,30%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102,18%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186,65%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95,04%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7,78%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cap="small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Efeito</a:t>
                      </a:r>
                      <a:r>
                        <a:rPr lang="pt-PT" sz="1400" b="0" cap="small" baseline="0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Estrutura</a:t>
                      </a:r>
                      <a:endParaRPr lang="pt-PT" sz="18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241,29%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22,83%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58,27%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56,70%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-9,83%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b="0" i="1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Efeito</a:t>
                      </a:r>
                      <a:r>
                        <a:rPr lang="pt-PT" sz="1200" b="0" i="1" baseline="0" noProof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Produto</a:t>
                      </a:r>
                      <a:endParaRPr lang="pt-PT" sz="1800" b="0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222,17%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23,72%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62,72%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52,33%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-12,02%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b="0" i="1" noProof="0" dirty="0" smtClean="0">
                          <a:effectLst/>
                        </a:rPr>
                        <a:t>Efeito de Mercado</a:t>
                      </a:r>
                      <a:endParaRPr lang="pt-PT" sz="1800" b="0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228,45%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28,42%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64,52%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63,29%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-4,76%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b="0" i="1" noProof="0" dirty="0" smtClean="0">
                          <a:effectLst/>
                        </a:rPr>
                        <a:t>Efeito de Estrutura Misto</a:t>
                      </a:r>
                      <a:endParaRPr lang="pt-PT" sz="1800" b="0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-209,32%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-29,31%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-68,97%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-58,92%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200" noProof="0" dirty="0" smtClean="0">
                          <a:effectLst/>
                        </a:rPr>
                        <a:t>6,95%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4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b="0" cap="small" noProof="0" dirty="0" smtClean="0">
                          <a:effectLst/>
                        </a:rPr>
                        <a:t>Ef. Competitividade</a:t>
                      </a:r>
                      <a:endParaRPr lang="pt-PT" sz="18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877,00%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79,35%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128,38%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38,34%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noProof="0" dirty="0" smtClean="0">
                          <a:effectLst/>
                        </a:rPr>
                        <a:t>17,61%</a:t>
                      </a:r>
                      <a:endParaRPr lang="pt-PT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76488" y="19013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98457" y="5953579"/>
            <a:ext cx="21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i="1" cap="small" dirty="0" smtClean="0"/>
              <a:t>Fonte</a:t>
            </a:r>
            <a:r>
              <a:rPr lang="pt-PT" cap="small" dirty="0" smtClean="0"/>
              <a:t>: Serôdio (2015)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33664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TM03457496[[fn=Paralaxe]]</Template>
  <TotalTime>8296</TotalTime>
  <Words>1292</Words>
  <Application>Microsoft Office PowerPoint</Application>
  <PresentationFormat>Personalizados</PresentationFormat>
  <Paragraphs>212</Paragraphs>
  <Slides>17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8" baseType="lpstr">
      <vt:lpstr>Tema do Office</vt:lpstr>
      <vt:lpstr>Performance Exportadora </vt:lpstr>
      <vt:lpstr>Constant Market Share</vt:lpstr>
      <vt:lpstr>CMS baseada na variação das exportações (Leamer &amp; Stern, 1970)</vt:lpstr>
      <vt:lpstr>Decomposição do efeito de estrutura</vt:lpstr>
      <vt:lpstr>Aplicando o correção de Milana (1988)…</vt:lpstr>
      <vt:lpstr>Decomposição do efeito de estrutura</vt:lpstr>
      <vt:lpstr>Alguns exemplos…</vt:lpstr>
      <vt:lpstr>Diapositivo 8</vt:lpstr>
      <vt:lpstr>CMS para 10 economias do alargamento da UE de 2004 em relação à UE15</vt:lpstr>
      <vt:lpstr>CMS para a Portugal em relação à UE15 entre 1999 e 2014 </vt:lpstr>
      <vt:lpstr>CMS baseada na Performance da Relativa (Nyssens &amp; Poullet, 1990)</vt:lpstr>
      <vt:lpstr>Decomposição do efeito de estrutura</vt:lpstr>
      <vt:lpstr>Diapositivo 13</vt:lpstr>
      <vt:lpstr>Outros indicadores</vt:lpstr>
      <vt:lpstr>Cruzamento de Índices – Potencial de Comércio</vt:lpstr>
      <vt:lpstr>Diapositivo 16</vt:lpstr>
      <vt:lpstr>Bibliografia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Serodio</dc:creator>
  <cp:lastModifiedBy>Paula</cp:lastModifiedBy>
  <cp:revision>166</cp:revision>
  <dcterms:created xsi:type="dcterms:W3CDTF">2015-11-10T12:02:57Z</dcterms:created>
  <dcterms:modified xsi:type="dcterms:W3CDTF">2016-02-23T14:54:37Z</dcterms:modified>
</cp:coreProperties>
</file>